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June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June 5,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8108" y="537667"/>
            <a:ext cx="7848600" cy="1181718"/>
          </a:xfrm>
        </p:spPr>
        <p:txBody>
          <a:bodyPr/>
          <a:lstStyle/>
          <a:p>
            <a:r>
              <a:rPr kumimoji="1" lang="ja-JP" altLang="en-US" sz="4400" dirty="0" smtClean="0"/>
              <a:t>高校生サッカー選手における</a:t>
            </a:r>
            <a:r>
              <a:rPr kumimoji="1" lang="en-US" altLang="ja-JP" sz="4400" dirty="0" smtClean="0"/>
              <a:t/>
            </a:r>
            <a:br>
              <a:rPr kumimoji="1" lang="en-US" altLang="ja-JP" sz="4400" dirty="0" smtClean="0"/>
            </a:br>
            <a:r>
              <a:rPr lang="ja-JP" altLang="ja-JP" sz="4400" dirty="0"/>
              <a:t>　</a:t>
            </a:r>
            <a:r>
              <a:rPr lang="ja-JP" altLang="en-US" sz="4400" dirty="0" smtClean="0"/>
              <a:t>　　　</a:t>
            </a:r>
            <a:r>
              <a:rPr kumimoji="1" lang="ja-JP" altLang="en-US" sz="4400" dirty="0" smtClean="0"/>
              <a:t>自己分析ワークショップ</a:t>
            </a:r>
            <a:endParaRPr kumimoji="1" lang="ja-JP" altLang="en-US" sz="4400" dirty="0"/>
          </a:p>
        </p:txBody>
      </p:sp>
      <p:sp>
        <p:nvSpPr>
          <p:cNvPr id="4" name="サブタイトル 3"/>
          <p:cNvSpPr txBox="1">
            <a:spLocks noGrp="1"/>
          </p:cNvSpPr>
          <p:nvPr>
            <p:ph type="subTitle" idx="1"/>
          </p:nvPr>
        </p:nvSpPr>
        <p:spPr>
          <a:xfrm>
            <a:off x="0" y="1719385"/>
            <a:ext cx="8948614" cy="114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ja-JP" alt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総合４年　赤坂浩史</a:t>
            </a:r>
            <a:r>
              <a:rPr lang="ja-JP" altLang="ja-JP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総合４年　柳澤薫　総合４年　齊藤拓郎</a:t>
            </a:r>
            <a:r>
              <a:rPr lang="ja-JP" altLang="ja-JP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環境４年　佐藤千紘</a:t>
            </a:r>
            <a:endParaRPr kumimoji="1" lang="en-US" altLang="ja-JP" sz="1400" dirty="0" smtClean="0">
              <a:solidFill>
                <a:schemeClr val="tx1">
                  <a:lumMod val="90000"/>
                  <a:lumOff val="10000"/>
                </a:schemeClr>
              </a:solidFill>
              <a:latin typeface="ヒラギノ角ゴ Pro W6"/>
              <a:ea typeface="ヒラギノ角ゴ Pro W6"/>
              <a:cs typeface="ヒラギノ角ゴ Pro W6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総合４年　市川達也</a:t>
            </a:r>
            <a:r>
              <a:rPr lang="ja-JP" altLang="ja-JP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総合３年　桑原周子　総合３年　成川健一</a:t>
            </a:r>
            <a:r>
              <a:rPr lang="ja-JP" altLang="ja-JP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総合３年　池葉絢一</a:t>
            </a:r>
            <a:r>
              <a:rPr lang="ja-JP" altLang="ja-JP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　</a:t>
            </a:r>
            <a:r>
              <a:rPr kumimoji="1" lang="ja-JP" altLang="en-US" sz="14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ヒラギノ角ゴ Pro W6"/>
                <a:ea typeface="ヒラギノ角ゴ Pro W6"/>
                <a:cs typeface="ヒラギノ角ゴ Pro W6"/>
              </a:rPr>
              <a:t>総合２年　田中和樹</a:t>
            </a:r>
            <a:endParaRPr kumimoji="1" lang="en-US" altLang="ja-JP" sz="1400" dirty="0" smtClean="0">
              <a:solidFill>
                <a:schemeClr val="tx1">
                  <a:lumMod val="90000"/>
                  <a:lumOff val="10000"/>
                </a:schemeClr>
              </a:solidFill>
              <a:latin typeface="ヒラギノ角ゴ Pro W6"/>
              <a:ea typeface="ヒラギノ角ゴ Pro W6"/>
              <a:cs typeface="ヒラギノ角ゴ Pro W6"/>
            </a:endParaRPr>
          </a:p>
          <a:p>
            <a:pPr>
              <a:lnSpc>
                <a:spcPct val="130000"/>
              </a:lnSpc>
            </a:pPr>
            <a:endParaRPr kumimoji="1" lang="ja-JP" altLang="en-US" sz="2000" dirty="0">
              <a:solidFill>
                <a:schemeClr val="tx1">
                  <a:lumMod val="90000"/>
                  <a:lumOff val="10000"/>
                </a:schemeClr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88107" y="3429000"/>
            <a:ext cx="784860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dirty="0"/>
              <a:t>成長に伸び悩んでいる選手の存在</a:t>
            </a:r>
            <a:r>
              <a:rPr kumimoji="1" lang="en-US" altLang="ja-JP" dirty="0"/>
              <a:t>…</a:t>
            </a:r>
          </a:p>
          <a:p>
            <a:r>
              <a:rPr lang="ja-JP" altLang="en-US" dirty="0"/>
              <a:t>　　　　　　　　　　　　　</a:t>
            </a:r>
            <a:r>
              <a:rPr lang="en-US" altLang="ja-JP" dirty="0"/>
              <a:t>↓</a:t>
            </a:r>
          </a:p>
          <a:p>
            <a:r>
              <a:rPr lang="ja-JP" altLang="en-US" dirty="0"/>
              <a:t>「伸び悩んでいる原因は？」「どんなことをしていけばいい？」</a:t>
            </a:r>
            <a:endParaRPr kumimoji="1" lang="en-US" altLang="ja-JP" dirty="0"/>
          </a:p>
          <a:p>
            <a:r>
              <a:rPr lang="ja-JP" altLang="en-US" dirty="0"/>
              <a:t>　　　　　　　　　　　　　</a:t>
            </a:r>
            <a:r>
              <a:rPr lang="en-US" altLang="ja-JP" dirty="0"/>
              <a:t>↓</a:t>
            </a:r>
          </a:p>
          <a:p>
            <a:r>
              <a:rPr lang="ja-JP" altLang="en-US" dirty="0"/>
              <a:t>原因となる外的環境を変える前に、</a:t>
            </a:r>
            <a:r>
              <a:rPr lang="ja-JP" altLang="en-US" dirty="0">
                <a:solidFill>
                  <a:srgbClr val="FF0000"/>
                </a:solidFill>
              </a:rPr>
              <a:t>選手自身を変えていく</a:t>
            </a:r>
            <a:r>
              <a:rPr lang="ja-JP" altLang="en-US" dirty="0"/>
              <a:t>必要があるのでは？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588108" y="3059668"/>
            <a:ext cx="1763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プロジェクト背景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49384" y="5255066"/>
            <a:ext cx="83233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自分の</a:t>
            </a:r>
            <a:r>
              <a:rPr lang="ja-JP" altLang="en-US" sz="2800" dirty="0">
                <a:solidFill>
                  <a:srgbClr val="FF0000"/>
                </a:solidFill>
              </a:rPr>
              <a:t>特性（強み・弱み）</a:t>
            </a:r>
            <a:r>
              <a:rPr lang="ja-JP" altLang="en-US" sz="2800" dirty="0"/>
              <a:t>を知ることで、選手が</a:t>
            </a:r>
            <a:r>
              <a:rPr lang="ja-JP" altLang="en-US" sz="2800" dirty="0">
                <a:solidFill>
                  <a:srgbClr val="FF0000"/>
                </a:solidFill>
              </a:rPr>
              <a:t>自ら技術向上のきっかけを</a:t>
            </a:r>
            <a:r>
              <a:rPr lang="ja-JP" altLang="en-US" sz="2800" dirty="0" smtClean="0">
                <a:solidFill>
                  <a:srgbClr val="FF0000"/>
                </a:solidFill>
              </a:rPr>
              <a:t>つかめるはず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2806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33401"/>
            <a:ext cx="8229600" cy="46306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ワークショップの内容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96463"/>
            <a:ext cx="8229600" cy="548053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kumimoji="1" lang="en-US" altLang="ja-JP" sz="5600" dirty="0" smtClean="0"/>
              <a:t>【</a:t>
            </a:r>
            <a:r>
              <a:rPr kumimoji="1" lang="ja-JP" altLang="en-US" sz="5600" dirty="0" smtClean="0"/>
              <a:t>流れ</a:t>
            </a:r>
            <a:r>
              <a:rPr kumimoji="1" lang="en-US" altLang="ja-JP" sz="5600" dirty="0" smtClean="0"/>
              <a:t>】</a:t>
            </a:r>
          </a:p>
          <a:p>
            <a:r>
              <a:rPr kumimoji="1" lang="en-US" altLang="ja-JP" sz="5600" b="1" i="1" u="sng" dirty="0" smtClean="0"/>
              <a:t>1ststep</a:t>
            </a:r>
            <a:r>
              <a:rPr kumimoji="1" lang="ja-JP" altLang="en-US" sz="5600" b="1" i="1" u="sng" dirty="0" smtClean="0"/>
              <a:t>　「自己分析</a:t>
            </a:r>
            <a:r>
              <a:rPr lang="en-US" altLang="ja-JP" sz="5600" b="1" i="1" u="sng" dirty="0" smtClean="0"/>
              <a:t>①②</a:t>
            </a:r>
            <a:r>
              <a:rPr kumimoji="1" lang="ja-JP" altLang="en-US" sz="5600" b="1" i="1" u="sng" dirty="0" smtClean="0"/>
              <a:t>」</a:t>
            </a:r>
            <a:r>
              <a:rPr kumimoji="1" lang="en-US" altLang="ja-JP" sz="5600" b="1" i="1" u="sng" dirty="0" smtClean="0"/>
              <a:t>(60min)</a:t>
            </a:r>
          </a:p>
          <a:p>
            <a:pPr marL="0" indent="0">
              <a:buNone/>
            </a:pPr>
            <a:r>
              <a:rPr lang="ja-JP" altLang="en-US" sz="5600" dirty="0" smtClean="0"/>
              <a:t>過去の</a:t>
            </a:r>
            <a:r>
              <a:rPr lang="ja-JP" altLang="en-US" sz="5600" dirty="0" smtClean="0">
                <a:solidFill>
                  <a:srgbClr val="FF0000"/>
                </a:solidFill>
              </a:rPr>
              <a:t>成功体験・失敗体験</a:t>
            </a:r>
            <a:r>
              <a:rPr lang="en-US" altLang="ja-JP" sz="5600" dirty="0" smtClean="0"/>
              <a:t>episode</a:t>
            </a:r>
            <a:r>
              <a:rPr lang="ja-JP" altLang="en-US" sz="5600" dirty="0" smtClean="0"/>
              <a:t>を</a:t>
            </a:r>
            <a:r>
              <a:rPr lang="en-US" altLang="ja-JP" sz="5600" dirty="0" smtClean="0">
                <a:solidFill>
                  <a:srgbClr val="FF0000"/>
                </a:solidFill>
              </a:rPr>
              <a:t>5W1H</a:t>
            </a:r>
            <a:r>
              <a:rPr lang="ja-JP" altLang="en-US" sz="5600" dirty="0" smtClean="0">
                <a:solidFill>
                  <a:srgbClr val="FF0000"/>
                </a:solidFill>
              </a:rPr>
              <a:t>を意識して</a:t>
            </a:r>
            <a:r>
              <a:rPr lang="en-US" altLang="ja-JP" sz="5600" dirty="0" smtClean="0"/>
              <a:t>1</a:t>
            </a:r>
            <a:r>
              <a:rPr lang="ja-JP" altLang="en-US" sz="5600" dirty="0" smtClean="0"/>
              <a:t>つ書く。その原因を箇条書きで考え、そこから自分の特徴を抜き出す。抜き出した特徴が本当に自分の特性なのかを、</a:t>
            </a:r>
            <a:r>
              <a:rPr lang="ja-JP" altLang="en-US" sz="5600" dirty="0" smtClean="0">
                <a:solidFill>
                  <a:srgbClr val="FF0000"/>
                </a:solidFill>
              </a:rPr>
              <a:t>自分で証明</a:t>
            </a:r>
            <a:r>
              <a:rPr lang="ja-JP" altLang="en-US" sz="5600" dirty="0" smtClean="0"/>
              <a:t>する。</a:t>
            </a:r>
            <a:endParaRPr lang="en-US" altLang="ja-JP" sz="5600" dirty="0" smtClean="0"/>
          </a:p>
          <a:p>
            <a:pPr marL="0" indent="0">
              <a:buNone/>
            </a:pPr>
            <a:r>
              <a:rPr lang="en-US" altLang="ja-JP" sz="5600" dirty="0" smtClean="0"/>
              <a:t>【</a:t>
            </a:r>
            <a:r>
              <a:rPr lang="ja-JP" altLang="en-US" sz="5600" dirty="0" smtClean="0"/>
              <a:t>目的</a:t>
            </a:r>
            <a:r>
              <a:rPr lang="en-US" altLang="ja-JP" sz="5600" dirty="0" smtClean="0"/>
              <a:t>】</a:t>
            </a:r>
          </a:p>
          <a:p>
            <a:pPr marL="0" indent="0">
              <a:buNone/>
            </a:pPr>
            <a:r>
              <a:rPr lang="ja-JP" altLang="en-US" sz="5600" dirty="0" smtClean="0"/>
              <a:t>１．自分の本当の特性とは何なのかを過去の経験から導く</a:t>
            </a:r>
            <a:endParaRPr lang="en-US" altLang="ja-JP" sz="5600" dirty="0" smtClean="0"/>
          </a:p>
          <a:p>
            <a:pPr marL="0" indent="0">
              <a:buNone/>
            </a:pPr>
            <a:r>
              <a:rPr lang="ja-JP" altLang="en-US" sz="5600" dirty="0" smtClean="0"/>
              <a:t>２．</a:t>
            </a:r>
            <a:r>
              <a:rPr lang="ja-JP" altLang="en-US" sz="5600" dirty="0" smtClean="0">
                <a:solidFill>
                  <a:srgbClr val="FF0000"/>
                </a:solidFill>
              </a:rPr>
              <a:t>自分も気づいていなかった特性の発見</a:t>
            </a:r>
            <a:endParaRPr lang="en-US" altLang="ja-JP" sz="5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5400" dirty="0" smtClean="0"/>
          </a:p>
          <a:p>
            <a:pPr marL="0" indent="0">
              <a:buNone/>
            </a:pPr>
            <a:r>
              <a:rPr lang="ja-JP" altLang="ja-JP" sz="5400" dirty="0"/>
              <a:t>　</a:t>
            </a:r>
            <a:r>
              <a:rPr lang="ja-JP" altLang="en-US" sz="5400" dirty="0" smtClean="0"/>
              <a:t>　　失敗</a:t>
            </a:r>
            <a:r>
              <a:rPr lang="ja-JP" altLang="en-US" sz="5400" dirty="0"/>
              <a:t>体験</a:t>
            </a:r>
            <a:r>
              <a:rPr lang="en-US" altLang="ja-JP" sz="5400" dirty="0"/>
              <a:t>episode</a:t>
            </a:r>
            <a:r>
              <a:rPr lang="ja-JP" altLang="en-US" sz="5400" dirty="0"/>
              <a:t>書き出し</a:t>
            </a: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　　　　　　　　</a:t>
            </a:r>
            <a:r>
              <a:rPr lang="ja-JP" altLang="en-US" sz="5400" dirty="0" smtClean="0"/>
              <a:t>　</a:t>
            </a:r>
            <a:r>
              <a:rPr lang="en-US" altLang="ja-JP" sz="5400" dirty="0" smtClean="0"/>
              <a:t>↓</a:t>
            </a: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　　　　</a:t>
            </a:r>
            <a:r>
              <a:rPr lang="ja-JP" altLang="en-US" sz="5400" dirty="0" smtClean="0"/>
              <a:t>　原因</a:t>
            </a:r>
            <a:r>
              <a:rPr lang="ja-JP" altLang="en-US" sz="5400" dirty="0"/>
              <a:t>書き出し</a:t>
            </a: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　　　　</a:t>
            </a:r>
            <a:r>
              <a:rPr lang="ja-JP" altLang="en-US" sz="5400" dirty="0" smtClean="0"/>
              <a:t>　</a:t>
            </a:r>
            <a:r>
              <a:rPr lang="ja-JP" altLang="en-US" sz="5400" dirty="0"/>
              <a:t>　　　　</a:t>
            </a:r>
            <a:r>
              <a:rPr lang="en-US" altLang="ja-JP" sz="5400" dirty="0"/>
              <a:t>↓</a:t>
            </a:r>
          </a:p>
          <a:p>
            <a:pPr marL="0" indent="0">
              <a:buNone/>
            </a:pPr>
            <a:r>
              <a:rPr lang="ja-JP" altLang="en-US" sz="5400" dirty="0"/>
              <a:t>　　　　</a:t>
            </a:r>
            <a:r>
              <a:rPr lang="ja-JP" altLang="en-US" sz="5400" dirty="0" smtClean="0"/>
              <a:t>　</a:t>
            </a:r>
            <a:r>
              <a:rPr lang="ja-JP" altLang="en-US" sz="5400" dirty="0"/>
              <a:t>　特性抜き出し</a:t>
            </a:r>
            <a:endParaRPr lang="en-US" altLang="ja-JP" sz="5400" dirty="0"/>
          </a:p>
          <a:p>
            <a:pPr marL="0" indent="0">
              <a:buNone/>
            </a:pPr>
            <a:r>
              <a:rPr lang="ja-JP" altLang="en-US" sz="5400" dirty="0"/>
              <a:t>　　　　　　　</a:t>
            </a:r>
            <a:r>
              <a:rPr lang="ja-JP" altLang="en-US" sz="5400" dirty="0" smtClean="0"/>
              <a:t>　</a:t>
            </a:r>
            <a:r>
              <a:rPr lang="ja-JP" altLang="en-US" sz="5400" dirty="0"/>
              <a:t>　</a:t>
            </a:r>
            <a:r>
              <a:rPr lang="en-US" altLang="ja-JP" sz="5400" dirty="0"/>
              <a:t>↓</a:t>
            </a:r>
          </a:p>
          <a:p>
            <a:pPr marL="0" indent="0">
              <a:buNone/>
            </a:pPr>
            <a:r>
              <a:rPr lang="ja-JP" altLang="en-US" sz="5400" dirty="0"/>
              <a:t>　　　　　</a:t>
            </a:r>
            <a:r>
              <a:rPr lang="ja-JP" altLang="en-US" sz="5400" dirty="0" smtClean="0"/>
              <a:t>　</a:t>
            </a:r>
            <a:r>
              <a:rPr lang="ja-JP" altLang="en-US" sz="5400" dirty="0"/>
              <a:t>　</a:t>
            </a:r>
            <a:r>
              <a:rPr lang="ja-JP" altLang="en-US" sz="5400" dirty="0" smtClean="0"/>
              <a:t>特性</a:t>
            </a:r>
            <a:r>
              <a:rPr lang="ja-JP" altLang="en-US" sz="5400" dirty="0"/>
              <a:t>証明</a:t>
            </a:r>
          </a:p>
          <a:p>
            <a:pPr marL="0" indent="0">
              <a:buNone/>
            </a:pPr>
            <a:endParaRPr lang="en-US" altLang="ja-JP" sz="5600" dirty="0" smtClean="0"/>
          </a:p>
          <a:p>
            <a:endParaRPr kumimoji="1" lang="en-US" altLang="ja-JP" sz="5600" b="1" i="1" u="sng" dirty="0" smtClean="0"/>
          </a:p>
          <a:p>
            <a:r>
              <a:rPr lang="en-US" altLang="ja-JP" sz="5600" b="1" i="1" u="sng" dirty="0" smtClean="0"/>
              <a:t>2ndstep</a:t>
            </a:r>
            <a:r>
              <a:rPr lang="ja-JP" altLang="en-US" sz="5600" b="1" i="1" u="sng" dirty="0" smtClean="0"/>
              <a:t>　「他己分析＆自己分析の窓」</a:t>
            </a:r>
            <a:r>
              <a:rPr lang="en-US" altLang="ja-JP" sz="5600" b="1" i="1" u="sng" dirty="0" smtClean="0"/>
              <a:t>(60min)</a:t>
            </a:r>
          </a:p>
          <a:p>
            <a:pPr marL="0" indent="0">
              <a:buNone/>
            </a:pPr>
            <a:r>
              <a:rPr lang="en-US" altLang="ja-JP" sz="5600" dirty="0" smtClean="0"/>
              <a:t>①</a:t>
            </a:r>
            <a:r>
              <a:rPr lang="ja-JP" altLang="en-US" sz="5600" dirty="0" smtClean="0">
                <a:solidFill>
                  <a:srgbClr val="FF0000"/>
                </a:solidFill>
              </a:rPr>
              <a:t>「</a:t>
            </a:r>
            <a:r>
              <a:rPr lang="en-US" altLang="ja-JP" sz="5600" dirty="0" smtClean="0">
                <a:solidFill>
                  <a:srgbClr val="FF0000"/>
                </a:solidFill>
              </a:rPr>
              <a:t>〇〇</a:t>
            </a:r>
            <a:r>
              <a:rPr lang="ja-JP" altLang="en-US" sz="5600" dirty="0" smtClean="0">
                <a:solidFill>
                  <a:srgbClr val="FF0000"/>
                </a:solidFill>
              </a:rPr>
              <a:t>ランキング」</a:t>
            </a:r>
            <a:r>
              <a:rPr lang="ja-JP" altLang="en-US" sz="5600" dirty="0" smtClean="0"/>
              <a:t>アンケートを行う</a:t>
            </a:r>
            <a:endParaRPr lang="en-US" altLang="ja-JP" sz="5600" dirty="0" smtClean="0"/>
          </a:p>
          <a:p>
            <a:pPr marL="0" indent="0">
              <a:buNone/>
            </a:pPr>
            <a:r>
              <a:rPr lang="en-US" altLang="ja-JP" sz="5600" dirty="0" smtClean="0"/>
              <a:t>②1vs1</a:t>
            </a:r>
            <a:r>
              <a:rPr lang="ja-JP" altLang="en-US" sz="5600" dirty="0" smtClean="0"/>
              <a:t>で「強み・弱み」を言い合うワーク</a:t>
            </a:r>
            <a:endParaRPr lang="en-US" altLang="ja-JP" sz="5600" dirty="0" smtClean="0"/>
          </a:p>
          <a:p>
            <a:pPr marL="0" indent="0">
              <a:buNone/>
            </a:pPr>
            <a:r>
              <a:rPr lang="en-US" altLang="ja-JP" sz="5600" dirty="0" smtClean="0"/>
              <a:t>③①</a:t>
            </a:r>
            <a:r>
              <a:rPr lang="ja-JP" altLang="en-US" sz="5600" dirty="0" smtClean="0"/>
              <a:t>のランキング発表（例：盛り上げ隊長</a:t>
            </a:r>
            <a:r>
              <a:rPr lang="en-US" altLang="ja-JP" sz="5600" dirty="0" smtClean="0"/>
              <a:t>No.1</a:t>
            </a:r>
            <a:r>
              <a:rPr lang="ja-JP" altLang="en-US" sz="5600" dirty="0" smtClean="0"/>
              <a:t>は？など）</a:t>
            </a:r>
            <a:endParaRPr lang="en-US" altLang="ja-JP" sz="5600" dirty="0" smtClean="0"/>
          </a:p>
          <a:p>
            <a:pPr marL="0" indent="0">
              <a:buNone/>
            </a:pPr>
            <a:r>
              <a:rPr lang="en-US" altLang="ja-JP" sz="5600" dirty="0" smtClean="0"/>
              <a:t>1st step</a:t>
            </a:r>
            <a:r>
              <a:rPr lang="ja-JP" altLang="en-US" sz="5600" dirty="0" smtClean="0"/>
              <a:t>と</a:t>
            </a:r>
            <a:r>
              <a:rPr lang="en-US" altLang="ja-JP" sz="5600" dirty="0" smtClean="0"/>
              <a:t>2nd step</a:t>
            </a:r>
            <a:r>
              <a:rPr lang="ja-JP" altLang="en-US" sz="5600" dirty="0" smtClean="0"/>
              <a:t>で行った自己分析＆他己分析を活かして、</a:t>
            </a:r>
            <a:r>
              <a:rPr lang="ja-JP" altLang="en-US" sz="5600" dirty="0" smtClean="0">
                <a:solidFill>
                  <a:srgbClr val="FF0000"/>
                </a:solidFill>
              </a:rPr>
              <a:t>「自分を見つめ直す窓」</a:t>
            </a:r>
            <a:r>
              <a:rPr lang="ja-JP" altLang="en-US" sz="5600" dirty="0" smtClean="0"/>
              <a:t>を作る。</a:t>
            </a:r>
            <a:endParaRPr lang="en-US" altLang="ja-JP" sz="5600" dirty="0" smtClean="0"/>
          </a:p>
          <a:p>
            <a:pPr marL="0" indent="0">
              <a:buNone/>
            </a:pPr>
            <a:r>
              <a:rPr lang="en-US" altLang="ja-JP" sz="5600" dirty="0" smtClean="0"/>
              <a:t>【</a:t>
            </a:r>
            <a:r>
              <a:rPr lang="ja-JP" altLang="en-US" sz="5600" dirty="0" smtClean="0"/>
              <a:t>目的</a:t>
            </a:r>
            <a:r>
              <a:rPr lang="en-US" altLang="ja-JP" sz="5600" dirty="0" smtClean="0"/>
              <a:t>】</a:t>
            </a:r>
          </a:p>
          <a:p>
            <a:pPr marL="0" indent="0">
              <a:buNone/>
            </a:pPr>
            <a:r>
              <a:rPr lang="ja-JP" altLang="en-US" sz="5600" dirty="0" smtClean="0"/>
              <a:t>１．</a:t>
            </a:r>
            <a:r>
              <a:rPr lang="ja-JP" altLang="en-US" sz="5600" dirty="0" smtClean="0">
                <a:solidFill>
                  <a:srgbClr val="FF0000"/>
                </a:solidFill>
              </a:rPr>
              <a:t>自分が気づいていなかった自分の発見</a:t>
            </a:r>
            <a:endParaRPr lang="en-US" altLang="ja-JP" sz="5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5600" dirty="0" smtClean="0"/>
              <a:t>２．他者から自分がどう見られているのか理解する</a:t>
            </a:r>
            <a:endParaRPr lang="en-US" altLang="ja-JP" sz="5600" dirty="0" smtClean="0"/>
          </a:p>
          <a:p>
            <a:pPr marL="0" indent="0">
              <a:buNone/>
            </a:pPr>
            <a:endParaRPr lang="en-US" altLang="ja-JP" sz="5600" dirty="0"/>
          </a:p>
          <a:p>
            <a:pPr marL="0" indent="0">
              <a:buNone/>
            </a:pPr>
            <a:endParaRPr lang="en-US" altLang="ja-JP" sz="5600" dirty="0" smtClean="0"/>
          </a:p>
          <a:p>
            <a:pPr marL="0" indent="0">
              <a:buNone/>
            </a:pPr>
            <a:endParaRPr lang="en-US" altLang="ja-JP" sz="5600" dirty="0"/>
          </a:p>
          <a:p>
            <a:pPr marL="0" indent="0">
              <a:buNone/>
            </a:pPr>
            <a:endParaRPr lang="en-US" altLang="ja-JP" sz="5600" dirty="0" smtClean="0"/>
          </a:p>
          <a:p>
            <a:pPr marL="0" indent="0">
              <a:buNone/>
            </a:pPr>
            <a:endParaRPr lang="en-US" altLang="ja-JP" sz="5600" dirty="0"/>
          </a:p>
          <a:p>
            <a:pPr marL="0" indent="0">
              <a:buNone/>
            </a:pPr>
            <a:endParaRPr lang="en-US" altLang="ja-JP" sz="5600" dirty="0" smtClean="0"/>
          </a:p>
          <a:p>
            <a:pPr marL="0" indent="0">
              <a:buNone/>
            </a:pPr>
            <a:endParaRPr lang="en-US" altLang="ja-JP" sz="5600" dirty="0"/>
          </a:p>
          <a:p>
            <a:pPr marL="0" indent="0">
              <a:buNone/>
            </a:pPr>
            <a:endParaRPr lang="en-US" altLang="ja-JP" sz="5600" dirty="0" smtClean="0"/>
          </a:p>
          <a:p>
            <a:pPr marL="0" indent="0">
              <a:buNone/>
            </a:pPr>
            <a:endParaRPr lang="ja-JP" altLang="en-US" sz="5600" dirty="0" smtClean="0"/>
          </a:p>
          <a:p>
            <a:pPr marL="0" indent="0">
              <a:buNone/>
            </a:pPr>
            <a:endParaRPr lang="en-US" altLang="ja-JP" sz="5600" dirty="0" smtClean="0"/>
          </a:p>
          <a:p>
            <a:endParaRPr lang="en-US" altLang="ja-JP" sz="5600" dirty="0" smtClean="0"/>
          </a:p>
          <a:p>
            <a:r>
              <a:rPr lang="en-US" altLang="ja-JP" sz="5600" dirty="0" smtClean="0"/>
              <a:t>3rdstep</a:t>
            </a:r>
            <a:r>
              <a:rPr lang="ja-JP" altLang="en-US" sz="5600" dirty="0" smtClean="0"/>
              <a:t>　「将来像設計＆発表」</a:t>
            </a:r>
            <a:r>
              <a:rPr lang="en-US" altLang="ja-JP" sz="5600" dirty="0" smtClean="0"/>
              <a:t>(60min)</a:t>
            </a:r>
          </a:p>
          <a:p>
            <a:pPr marL="0" indent="0">
              <a:buNone/>
            </a:pPr>
            <a:r>
              <a:rPr lang="en-US" altLang="ja-JP" sz="5600" dirty="0" smtClean="0"/>
              <a:t>1</a:t>
            </a:r>
            <a:r>
              <a:rPr lang="en-US" altLang="ja-JP" sz="5600" baseline="30000" dirty="0" smtClean="0"/>
              <a:t>st</a:t>
            </a:r>
            <a:r>
              <a:rPr lang="en-US" altLang="ja-JP" sz="5600" dirty="0" smtClean="0"/>
              <a:t>,2</a:t>
            </a:r>
            <a:r>
              <a:rPr lang="en-US" altLang="ja-JP" sz="5600" baseline="30000" dirty="0" smtClean="0"/>
              <a:t>nd</a:t>
            </a:r>
            <a:r>
              <a:rPr lang="ja-JP" altLang="en-US" sz="5600" dirty="0" smtClean="0"/>
              <a:t>ステップを通じ、ジョハリの窓を作成させ自己分析を完結させたことを元に、</a:t>
            </a:r>
            <a:r>
              <a:rPr lang="ja-JP" altLang="en-US" sz="5600" dirty="0" smtClean="0">
                <a:solidFill>
                  <a:srgbClr val="FF0000"/>
                </a:solidFill>
              </a:rPr>
              <a:t>自分が将来どんなプレーヤー（</a:t>
            </a:r>
            <a:r>
              <a:rPr lang="en-US" altLang="ja-JP" sz="5600" dirty="0" smtClean="0">
                <a:solidFill>
                  <a:srgbClr val="FF0000"/>
                </a:solidFill>
              </a:rPr>
              <a:t>or</a:t>
            </a:r>
            <a:r>
              <a:rPr lang="ja-JP" altLang="en-US" sz="5600" dirty="0" smtClean="0">
                <a:solidFill>
                  <a:srgbClr val="FF0000"/>
                </a:solidFill>
              </a:rPr>
              <a:t>人間）になっていきたいのか</a:t>
            </a:r>
            <a:r>
              <a:rPr lang="ja-JP" altLang="en-US" sz="5600" dirty="0" smtClean="0"/>
              <a:t>を考える。</a:t>
            </a:r>
            <a:endParaRPr lang="en-US" altLang="ja-JP" sz="5600" dirty="0" smtClean="0"/>
          </a:p>
          <a:p>
            <a:pPr marL="0" indent="0">
              <a:buNone/>
            </a:pPr>
            <a:r>
              <a:rPr lang="en-US" altLang="ja-JP" sz="5600" dirty="0" smtClean="0"/>
              <a:t>【</a:t>
            </a:r>
            <a:r>
              <a:rPr lang="ja-JP" altLang="en-US" sz="5600" dirty="0" smtClean="0"/>
              <a:t>目的</a:t>
            </a:r>
            <a:r>
              <a:rPr lang="en-US" altLang="ja-JP" sz="5600" dirty="0" smtClean="0"/>
              <a:t>】</a:t>
            </a:r>
          </a:p>
          <a:p>
            <a:pPr marL="0" indent="0">
              <a:buNone/>
            </a:pPr>
            <a:r>
              <a:rPr lang="ja-JP" altLang="en-US" sz="5600" dirty="0" smtClean="0"/>
              <a:t>・自己分析を踏まえ、自分がこれからどうしていくことが良いのかを、</a:t>
            </a:r>
            <a:r>
              <a:rPr lang="ja-JP" altLang="en-US" sz="5600" dirty="0" smtClean="0">
                <a:solidFill>
                  <a:srgbClr val="FF0000"/>
                </a:solidFill>
              </a:rPr>
              <a:t>自ら考えさせる</a:t>
            </a:r>
            <a:r>
              <a:rPr lang="ja-JP" altLang="en-US" sz="5600" dirty="0" smtClean="0"/>
              <a:t>こと。</a:t>
            </a:r>
            <a:endParaRPr lang="en-US" altLang="ja-JP" sz="5600" dirty="0" smtClean="0"/>
          </a:p>
          <a:p>
            <a:endParaRPr lang="en-US" altLang="ja-JP" sz="5600" dirty="0" smtClean="0"/>
          </a:p>
          <a:p>
            <a:pPr marL="0" indent="0">
              <a:buNone/>
            </a:pPr>
            <a:r>
              <a:rPr lang="en-US" altLang="ja-JP" sz="5600" dirty="0" smtClean="0"/>
              <a:t>【</a:t>
            </a:r>
            <a:r>
              <a:rPr lang="ja-JP" altLang="en-US" sz="5600" dirty="0" smtClean="0"/>
              <a:t>ターゲット</a:t>
            </a:r>
            <a:r>
              <a:rPr lang="en-US" altLang="ja-JP" sz="5600" dirty="0" smtClean="0"/>
              <a:t>】</a:t>
            </a:r>
          </a:p>
          <a:p>
            <a:pPr marL="0" indent="0">
              <a:buNone/>
            </a:pPr>
            <a:r>
              <a:rPr lang="ja-JP" altLang="en-US" sz="5600" dirty="0" smtClean="0">
                <a:solidFill>
                  <a:srgbClr val="FF0000"/>
                </a:solidFill>
              </a:rPr>
              <a:t>高校生サッカー部</a:t>
            </a:r>
            <a:r>
              <a:rPr lang="en-US" altLang="ja-JP" sz="5600" dirty="0" smtClean="0">
                <a:solidFill>
                  <a:srgbClr val="FF0000"/>
                </a:solidFill>
              </a:rPr>
              <a:t>(10</a:t>
            </a:r>
            <a:r>
              <a:rPr lang="ja-JP" altLang="en-US" sz="5600" dirty="0" smtClean="0">
                <a:solidFill>
                  <a:srgbClr val="FF0000"/>
                </a:solidFill>
              </a:rPr>
              <a:t>人</a:t>
            </a:r>
            <a:r>
              <a:rPr lang="en-US" altLang="ja-JP" sz="5600" dirty="0" smtClean="0">
                <a:solidFill>
                  <a:srgbClr val="FF0000"/>
                </a:solidFill>
              </a:rPr>
              <a:t>〜15</a:t>
            </a:r>
            <a:r>
              <a:rPr lang="ja-JP" altLang="en-US" sz="5600" dirty="0" smtClean="0">
                <a:solidFill>
                  <a:srgbClr val="FF0000"/>
                </a:solidFill>
              </a:rPr>
              <a:t>人</a:t>
            </a:r>
            <a:r>
              <a:rPr lang="en-US" altLang="ja-JP" sz="5600" dirty="0" smtClean="0">
                <a:solidFill>
                  <a:srgbClr val="FF0000"/>
                </a:solidFill>
              </a:rPr>
              <a:t>)</a:t>
            </a:r>
            <a:endParaRPr lang="en-US" altLang="ja-JP" sz="5600" dirty="0" smtClean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sz="3200" dirty="0" smtClean="0"/>
          </a:p>
        </p:txBody>
      </p:sp>
      <p:pic>
        <p:nvPicPr>
          <p:cNvPr id="4" name="図 3" descr="IMG_2590.jpg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913" r="6687" b="15449"/>
          <a:stretch/>
        </p:blipFill>
        <p:spPr>
          <a:xfrm>
            <a:off x="5199879" y="2042810"/>
            <a:ext cx="2224736" cy="252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92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77092"/>
            <a:ext cx="7827108" cy="717061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ワークショップの内容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37846"/>
            <a:ext cx="8229600" cy="56856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ja-JP" sz="1100" dirty="0"/>
          </a:p>
          <a:p>
            <a:r>
              <a:rPr lang="en-US" altLang="ja-JP" sz="1700" b="1" i="1" u="sng" dirty="0"/>
              <a:t>3rdstep</a:t>
            </a:r>
            <a:r>
              <a:rPr lang="ja-JP" altLang="en-US" sz="1700" b="1" i="1" u="sng" dirty="0"/>
              <a:t>　「将来像設計＆発表」</a:t>
            </a:r>
            <a:r>
              <a:rPr lang="en-US" altLang="ja-JP" sz="1700" b="1" i="1" u="sng" dirty="0"/>
              <a:t>(60min)</a:t>
            </a:r>
          </a:p>
          <a:p>
            <a:pPr marL="0" indent="0">
              <a:buNone/>
            </a:pPr>
            <a:r>
              <a:rPr lang="en-US" altLang="ja-JP" sz="1700" dirty="0"/>
              <a:t>1</a:t>
            </a:r>
            <a:r>
              <a:rPr lang="en-US" altLang="ja-JP" sz="1700" baseline="30000" dirty="0"/>
              <a:t>st</a:t>
            </a:r>
            <a:r>
              <a:rPr lang="en-US" altLang="ja-JP" sz="1700" dirty="0"/>
              <a:t>,2</a:t>
            </a:r>
            <a:r>
              <a:rPr lang="en-US" altLang="ja-JP" sz="1700" baseline="30000" dirty="0"/>
              <a:t>nd</a:t>
            </a:r>
            <a:r>
              <a:rPr lang="ja-JP" altLang="en-US" sz="1700" dirty="0"/>
              <a:t>ステップを通じ</a:t>
            </a:r>
            <a:r>
              <a:rPr lang="ja-JP" altLang="en-US" sz="1700" dirty="0" smtClean="0"/>
              <a:t>、自己分析の</a:t>
            </a:r>
            <a:r>
              <a:rPr lang="ja-JP" altLang="en-US" sz="1700" dirty="0"/>
              <a:t>窓を作成させ自己分析を完結させたことを元に、</a:t>
            </a:r>
            <a:r>
              <a:rPr lang="ja-JP" altLang="en-US" sz="1700" dirty="0">
                <a:solidFill>
                  <a:srgbClr val="FF0000"/>
                </a:solidFill>
              </a:rPr>
              <a:t>自分が将来どんなプレーヤー（</a:t>
            </a:r>
            <a:r>
              <a:rPr lang="en-US" altLang="ja-JP" sz="1700" dirty="0">
                <a:solidFill>
                  <a:srgbClr val="FF0000"/>
                </a:solidFill>
              </a:rPr>
              <a:t>or</a:t>
            </a:r>
            <a:r>
              <a:rPr lang="ja-JP" altLang="en-US" sz="1700" dirty="0">
                <a:solidFill>
                  <a:srgbClr val="FF0000"/>
                </a:solidFill>
              </a:rPr>
              <a:t>人間）になっていきたいのか</a:t>
            </a:r>
            <a:r>
              <a:rPr lang="ja-JP" altLang="en-US" sz="1700" dirty="0"/>
              <a:t>を考える。</a:t>
            </a:r>
            <a:endParaRPr lang="en-US" altLang="ja-JP" sz="1700" dirty="0"/>
          </a:p>
          <a:p>
            <a:pPr marL="0" indent="0">
              <a:buNone/>
            </a:pPr>
            <a:r>
              <a:rPr lang="en-US" altLang="ja-JP" sz="1700" dirty="0"/>
              <a:t>【</a:t>
            </a:r>
            <a:r>
              <a:rPr lang="ja-JP" altLang="en-US" sz="1700" dirty="0"/>
              <a:t>目的</a:t>
            </a:r>
            <a:r>
              <a:rPr lang="en-US" altLang="ja-JP" sz="1700" dirty="0"/>
              <a:t>】</a:t>
            </a:r>
          </a:p>
          <a:p>
            <a:pPr marL="0" indent="0">
              <a:buNone/>
            </a:pPr>
            <a:r>
              <a:rPr lang="ja-JP" altLang="en-US" sz="1700" dirty="0"/>
              <a:t>・自己分析を踏まえ、自分がこれからどうしていくことが良いのかを、</a:t>
            </a:r>
            <a:r>
              <a:rPr lang="ja-JP" altLang="en-US" sz="1700" dirty="0">
                <a:solidFill>
                  <a:srgbClr val="FF0000"/>
                </a:solidFill>
              </a:rPr>
              <a:t>自ら考えさせる</a:t>
            </a:r>
            <a:r>
              <a:rPr lang="ja-JP" altLang="en-US" sz="1700" dirty="0"/>
              <a:t>こと</a:t>
            </a:r>
            <a:r>
              <a:rPr lang="ja-JP" altLang="en-US" sz="1700" dirty="0" smtClean="0"/>
              <a:t>。</a:t>
            </a:r>
            <a:endParaRPr lang="en-US" altLang="ja-JP" sz="1700" dirty="0" smtClean="0"/>
          </a:p>
          <a:p>
            <a:pPr marL="0" indent="0">
              <a:buNone/>
            </a:pPr>
            <a:endParaRPr lang="en-US" altLang="ja-JP" sz="17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sz="1600" dirty="0" smtClean="0"/>
              <a:t>【</a:t>
            </a:r>
            <a:r>
              <a:rPr lang="ja-JP" altLang="en-US" sz="1600" dirty="0"/>
              <a:t>ターゲット</a:t>
            </a:r>
            <a:r>
              <a:rPr lang="en-US" altLang="ja-JP" sz="1600" dirty="0"/>
              <a:t>】</a:t>
            </a:r>
          </a:p>
          <a:p>
            <a:pPr marL="0" indent="0">
              <a:buNone/>
            </a:pPr>
            <a:r>
              <a:rPr lang="ja-JP" altLang="en-US" sz="1600" dirty="0">
                <a:solidFill>
                  <a:srgbClr val="FF0000"/>
                </a:solidFill>
              </a:rPr>
              <a:t>高校生サッカー部</a:t>
            </a:r>
            <a:r>
              <a:rPr lang="en-US" altLang="ja-JP" sz="1600" dirty="0">
                <a:solidFill>
                  <a:srgbClr val="FF0000"/>
                </a:solidFill>
              </a:rPr>
              <a:t>(10</a:t>
            </a:r>
            <a:r>
              <a:rPr lang="ja-JP" altLang="en-US" sz="1600" dirty="0">
                <a:solidFill>
                  <a:srgbClr val="FF0000"/>
                </a:solidFill>
              </a:rPr>
              <a:t>人</a:t>
            </a:r>
            <a:r>
              <a:rPr lang="en-US" altLang="ja-JP" sz="1600" dirty="0">
                <a:solidFill>
                  <a:srgbClr val="FF0000"/>
                </a:solidFill>
              </a:rPr>
              <a:t>〜15</a:t>
            </a:r>
            <a:r>
              <a:rPr lang="ja-JP" altLang="en-US" sz="1600" dirty="0">
                <a:solidFill>
                  <a:srgbClr val="FF0000"/>
                </a:solidFill>
              </a:rPr>
              <a:t>人</a:t>
            </a:r>
            <a:r>
              <a:rPr lang="en-US" altLang="ja-JP" sz="16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sz="1600" dirty="0" smtClean="0"/>
              <a:t>【</a:t>
            </a:r>
            <a:r>
              <a:rPr lang="ja-JP" altLang="en-US" sz="1600" dirty="0" smtClean="0"/>
              <a:t>最終目標</a:t>
            </a:r>
            <a:r>
              <a:rPr lang="en-US" altLang="ja-JP" sz="1600" dirty="0" smtClean="0"/>
              <a:t>】</a:t>
            </a:r>
          </a:p>
          <a:p>
            <a:pPr marL="0" indent="0">
              <a:buNone/>
            </a:pPr>
            <a:r>
              <a:rPr lang="ja-JP" altLang="en-US" sz="1600" dirty="0" smtClean="0"/>
              <a:t>１</a:t>
            </a:r>
            <a:r>
              <a:rPr lang="ja-JP" altLang="en-US" sz="1600" dirty="0"/>
              <a:t>．チームでそれぞれの特性・将来像を共有することで、チーム間コミュニケーションを増やし、</a:t>
            </a:r>
            <a:r>
              <a:rPr lang="ja-JP" altLang="en-US" sz="1600" dirty="0">
                <a:solidFill>
                  <a:srgbClr val="FF0000"/>
                </a:solidFill>
              </a:rPr>
              <a:t>お互いが悩みや不安を支えていけるような雰囲気</a:t>
            </a:r>
            <a:r>
              <a:rPr lang="ja-JP" altLang="en-US" sz="1600" dirty="0"/>
              <a:t>を生み出す。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２．発表という場を通じて、改めて自分がどんな人間なのか理解を深める。</a:t>
            </a:r>
          </a:p>
          <a:p>
            <a:pPr marL="0" indent="0">
              <a:buNone/>
            </a:pPr>
            <a:endParaRPr lang="en-US" altLang="ja-JP" sz="1600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6162" y="2847070"/>
            <a:ext cx="24249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→</a:t>
            </a:r>
          </a:p>
          <a:p>
            <a:r>
              <a:rPr kumimoji="1" lang="ja-JP" altLang="en-US" sz="1600" dirty="0" smtClean="0"/>
              <a:t>「自分に分かっている自分」「他人にしか分からない自分」「まだ誰も知らない自分」を発見するための自己分析ツール。</a:t>
            </a:r>
            <a:endParaRPr kumimoji="1" lang="ja-JP" altLang="en-US" sz="1600" dirty="0"/>
          </a:p>
        </p:txBody>
      </p:sp>
      <p:pic>
        <p:nvPicPr>
          <p:cNvPr id="5" name="図 4" descr="スクリーンショット 2014-05-28 21.44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861" y="2710301"/>
            <a:ext cx="3471986" cy="242535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402016" y="4992977"/>
            <a:ext cx="3882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</a:t>
            </a:r>
            <a:r>
              <a:rPr kumimoji="1" lang="en-US" altLang="ja-JP" sz="1100" dirty="0" smtClean="0"/>
              <a:t>Wikipedia</a:t>
            </a:r>
            <a:r>
              <a:rPr kumimoji="1" lang="ja-JP" altLang="en-US" sz="1100" dirty="0" smtClean="0"/>
              <a:t>「ジョハリの窓」より引用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09048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クラリティ.thmx</Template>
  <TotalTime>3547</TotalTime>
  <Words>92</Words>
  <Application>Microsoft Office PowerPoint</Application>
  <PresentationFormat>画面に合わせる (4:3)</PresentationFormat>
  <Paragraphs>75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ヒラギノ角ゴ Pro W6</vt:lpstr>
      <vt:lpstr>Arial</vt:lpstr>
      <vt:lpstr>クラリティ</vt:lpstr>
      <vt:lpstr>高校生サッカー選手における 　　　　自己分析ワークショップ</vt:lpstr>
      <vt:lpstr>ワークショップの内容</vt:lpstr>
      <vt:lpstr>ワークショップの内容</vt:lpstr>
    </vt:vector>
  </TitlesOfParts>
  <Company>慶應義塾大学総合政策学部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赤坂 浩史</dc:creator>
  <cp:lastModifiedBy>原田知幸</cp:lastModifiedBy>
  <cp:revision>30</cp:revision>
  <dcterms:created xsi:type="dcterms:W3CDTF">2014-05-22T01:10:11Z</dcterms:created>
  <dcterms:modified xsi:type="dcterms:W3CDTF">2014-06-05T11:08:55Z</dcterms:modified>
</cp:coreProperties>
</file>