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1" r:id="rId3"/>
    <p:sldId id="258" r:id="rId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26" autoAdjust="0"/>
    <p:restoredTop sz="94660"/>
  </p:normalViewPr>
  <p:slideViewPr>
    <p:cSldViewPr>
      <p:cViewPr varScale="1">
        <p:scale>
          <a:sx n="59" d="100"/>
          <a:sy n="59" d="100"/>
        </p:scale>
        <p:origin x="42" y="1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マスター タイトルの書式設定</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30" name="Date Placeholder 29"/>
          <p:cNvSpPr>
            <a:spLocks noGrp="1"/>
          </p:cNvSpPr>
          <p:nvPr>
            <p:ph type="dt" sz="half" idx="10"/>
          </p:nvPr>
        </p:nvSpPr>
        <p:spPr/>
        <p:txBody>
          <a:bodyPr/>
          <a:lstStyle/>
          <a:p>
            <a:fld id="{AAC883E0-F6C8-4EC3-A4BB-6F53AD31FFDE}" type="datetimeFigureOut">
              <a:rPr kumimoji="1" lang="ja-JP" altLang="en-US" smtClean="0"/>
              <a:t>2014/6/18</a:t>
            </a:fld>
            <a:endParaRPr kumimoji="1" lang="ja-JP" altLang="en-US"/>
          </a:p>
        </p:txBody>
      </p:sp>
      <p:sp>
        <p:nvSpPr>
          <p:cNvPr id="19" name="Footer Placeholder 18"/>
          <p:cNvSpPr>
            <a:spLocks noGrp="1"/>
          </p:cNvSpPr>
          <p:nvPr>
            <p:ph type="ftr" sz="quarter" idx="11"/>
          </p:nvPr>
        </p:nvSpPr>
        <p:spPr/>
        <p:txBody>
          <a:bodyPr/>
          <a:lstStyle/>
          <a:p>
            <a:endParaRPr kumimoji="1" lang="ja-JP" altLang="en-US"/>
          </a:p>
        </p:txBody>
      </p:sp>
      <p:sp>
        <p:nvSpPr>
          <p:cNvPr id="27" name="Slide Number Placeholder 26"/>
          <p:cNvSpPr>
            <a:spLocks noGrp="1"/>
          </p:cNvSpPr>
          <p:nvPr>
            <p:ph type="sldNum" sz="quarter" idx="12"/>
          </p:nvPr>
        </p:nvSpPr>
        <p:spPr/>
        <p:txBody>
          <a:bodyPr/>
          <a:lstStyle/>
          <a:p>
            <a:fld id="{BBB51CE3-8190-4F82-A38E-D8E9AA1D73CC}"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ja-JP" altLang="en-US" smtClean="0"/>
              <a:t>マスター タイトルの書式設定</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Date Placeholder 3"/>
          <p:cNvSpPr>
            <a:spLocks noGrp="1"/>
          </p:cNvSpPr>
          <p:nvPr>
            <p:ph type="dt" sz="half" idx="10"/>
          </p:nvPr>
        </p:nvSpPr>
        <p:spPr/>
        <p:txBody>
          <a:bodyPr/>
          <a:lstStyle/>
          <a:p>
            <a:fld id="{AAC883E0-F6C8-4EC3-A4BB-6F53AD31FFDE}" type="datetimeFigureOut">
              <a:rPr kumimoji="1" lang="ja-JP" altLang="en-US" smtClean="0"/>
              <a:t>2014/6/18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B51CE3-8190-4F82-A38E-D8E9AA1D73C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ja-JP" altLang="en-US" smtClean="0"/>
              <a:t>マスター タイトルの書式設定</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Date Placeholder 3"/>
          <p:cNvSpPr>
            <a:spLocks noGrp="1"/>
          </p:cNvSpPr>
          <p:nvPr>
            <p:ph type="dt" sz="half" idx="10"/>
          </p:nvPr>
        </p:nvSpPr>
        <p:spPr/>
        <p:txBody>
          <a:bodyPr/>
          <a:lstStyle/>
          <a:p>
            <a:fld id="{AAC883E0-F6C8-4EC3-A4BB-6F53AD31FFDE}" type="datetimeFigureOut">
              <a:rPr kumimoji="1" lang="ja-JP" altLang="en-US" smtClean="0"/>
              <a:t>2014/6/18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B51CE3-8190-4F82-A38E-D8E9AA1D73C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ja-JP" altLang="en-US" smtClean="0"/>
              <a:t>マスター タイトルの書式設定</a:t>
            </a:r>
            <a:endParaRPr kumimoji="0" lang="en-US"/>
          </a:p>
        </p:txBody>
      </p:sp>
      <p:sp>
        <p:nvSpPr>
          <p:cNvPr id="3" name="Content Placeholder 2"/>
          <p:cNvSpPr>
            <a:spLocks noGrp="1"/>
          </p:cNvSpPr>
          <p:nvPr>
            <p:ph idx="1"/>
          </p:nvPr>
        </p:nvSpPr>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Date Placeholder 3"/>
          <p:cNvSpPr>
            <a:spLocks noGrp="1"/>
          </p:cNvSpPr>
          <p:nvPr>
            <p:ph type="dt" sz="half" idx="10"/>
          </p:nvPr>
        </p:nvSpPr>
        <p:spPr/>
        <p:txBody>
          <a:bodyPr/>
          <a:lstStyle/>
          <a:p>
            <a:fld id="{AAC883E0-F6C8-4EC3-A4BB-6F53AD31FFDE}" type="datetimeFigureOut">
              <a:rPr kumimoji="1" lang="ja-JP" altLang="en-US" smtClean="0"/>
              <a:t>2014/6/18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B51CE3-8190-4F82-A38E-D8E9AA1D73C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マスター タイトルの書式設定</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Date Placeholder 3"/>
          <p:cNvSpPr>
            <a:spLocks noGrp="1"/>
          </p:cNvSpPr>
          <p:nvPr>
            <p:ph type="dt" sz="half" idx="10"/>
          </p:nvPr>
        </p:nvSpPr>
        <p:spPr/>
        <p:txBody>
          <a:bodyPr/>
          <a:lstStyle/>
          <a:p>
            <a:fld id="{AAC883E0-F6C8-4EC3-A4BB-6F53AD31FFDE}" type="datetimeFigureOut">
              <a:rPr kumimoji="1" lang="ja-JP" altLang="en-US" smtClean="0"/>
              <a:t>2014/6/18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B51CE3-8190-4F82-A38E-D8E9AA1D73CC}"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ja-JP" altLang="en-US" smtClean="0"/>
              <a:t>マスター タイトルの書式設定</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Date Placeholder 4"/>
          <p:cNvSpPr>
            <a:spLocks noGrp="1"/>
          </p:cNvSpPr>
          <p:nvPr>
            <p:ph type="dt" sz="half" idx="10"/>
          </p:nvPr>
        </p:nvSpPr>
        <p:spPr/>
        <p:txBody>
          <a:bodyPr/>
          <a:lstStyle/>
          <a:p>
            <a:fld id="{AAC883E0-F6C8-4EC3-A4BB-6F53AD31FFDE}" type="datetimeFigureOut">
              <a:rPr kumimoji="1" lang="ja-JP" altLang="en-US" smtClean="0"/>
              <a:t>2014/6/18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BB51CE3-8190-4F82-A38E-D8E9AA1D73C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ja-JP" altLang="en-US" smtClean="0"/>
              <a:t>マスター タイトルの書式設定</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Date Placeholder 6"/>
          <p:cNvSpPr>
            <a:spLocks noGrp="1"/>
          </p:cNvSpPr>
          <p:nvPr>
            <p:ph type="dt" sz="half" idx="10"/>
          </p:nvPr>
        </p:nvSpPr>
        <p:spPr/>
        <p:txBody>
          <a:bodyPr/>
          <a:lstStyle/>
          <a:p>
            <a:fld id="{AAC883E0-F6C8-4EC3-A4BB-6F53AD31FFDE}" type="datetimeFigureOut">
              <a:rPr kumimoji="1" lang="ja-JP" altLang="en-US" smtClean="0"/>
              <a:t>2014/6/18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BB51CE3-8190-4F82-A38E-D8E9AA1D73C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ja-JP" altLang="en-US" smtClean="0"/>
              <a:t>マスター タイトルの書式設定</a:t>
            </a:r>
            <a:endParaRPr kumimoji="0" lang="en-US"/>
          </a:p>
        </p:txBody>
      </p:sp>
      <p:sp>
        <p:nvSpPr>
          <p:cNvPr id="3" name="Date Placeholder 2"/>
          <p:cNvSpPr>
            <a:spLocks noGrp="1"/>
          </p:cNvSpPr>
          <p:nvPr>
            <p:ph type="dt" sz="half" idx="10"/>
          </p:nvPr>
        </p:nvSpPr>
        <p:spPr/>
        <p:txBody>
          <a:bodyPr/>
          <a:lstStyle/>
          <a:p>
            <a:fld id="{AAC883E0-F6C8-4EC3-A4BB-6F53AD31FFDE}" type="datetimeFigureOut">
              <a:rPr kumimoji="1" lang="ja-JP" altLang="en-US" smtClean="0"/>
              <a:t>2014/6/18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BB51CE3-8190-4F82-A38E-D8E9AA1D73C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C883E0-F6C8-4EC3-A4BB-6F53AD31FFDE}" type="datetimeFigureOut">
              <a:rPr kumimoji="1" lang="ja-JP" altLang="en-US" smtClean="0"/>
              <a:t>2014/6/18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BB51CE3-8190-4F82-A38E-D8E9AA1D73C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ja-JP" altLang="en-US" smtClean="0"/>
              <a:t>マスター タイトルの書式設定</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ja-JP" altLang="en-US" smtClean="0"/>
              <a:t>マスター テキストの書式設定</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Date Placeholder 4"/>
          <p:cNvSpPr>
            <a:spLocks noGrp="1"/>
          </p:cNvSpPr>
          <p:nvPr>
            <p:ph type="dt" sz="half" idx="10"/>
          </p:nvPr>
        </p:nvSpPr>
        <p:spPr/>
        <p:txBody>
          <a:bodyPr/>
          <a:lstStyle/>
          <a:p>
            <a:fld id="{AAC883E0-F6C8-4EC3-A4BB-6F53AD31FFDE}" type="datetimeFigureOut">
              <a:rPr kumimoji="1" lang="ja-JP" altLang="en-US" smtClean="0"/>
              <a:t>2014/6/18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BB51CE3-8190-4F82-A38E-D8E9AA1D73C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ja-JP" altLang="en-US" smtClean="0"/>
              <a:t>マスター タイトルの書式設定</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5" name="Date Placeholder 4"/>
          <p:cNvSpPr>
            <a:spLocks noGrp="1"/>
          </p:cNvSpPr>
          <p:nvPr>
            <p:ph type="dt" sz="half" idx="10"/>
          </p:nvPr>
        </p:nvSpPr>
        <p:spPr/>
        <p:txBody>
          <a:bodyPr/>
          <a:lstStyle/>
          <a:p>
            <a:fld id="{AAC883E0-F6C8-4EC3-A4BB-6F53AD31FFDE}" type="datetimeFigureOut">
              <a:rPr kumimoji="1" lang="ja-JP" altLang="en-US" smtClean="0"/>
              <a:t>2014/6/18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8077200" y="6356350"/>
            <a:ext cx="609600" cy="365125"/>
          </a:xfrm>
        </p:spPr>
        <p:txBody>
          <a:bodyPr/>
          <a:lstStyle/>
          <a:p>
            <a:fld id="{BBB51CE3-8190-4F82-A38E-D8E9AA1D73CC}" type="slidenum">
              <a:rPr kumimoji="1" lang="ja-JP" altLang="en-US" smtClean="0"/>
              <a:t>‹#›</a:t>
            </a:fld>
            <a:endParaRPr kumimoji="1" lang="ja-JP" alt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ja-JP" altLang="en-US" smtClean="0"/>
              <a:t>アイコンをクリックして図を追加</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ja-JP" altLang="en-US" smtClean="0"/>
              <a:t>マスター タイトルの書式設定</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C883E0-F6C8-4EC3-A4BB-6F53AD31FFDE}" type="datetimeFigureOut">
              <a:rPr kumimoji="1" lang="ja-JP" altLang="en-US" smtClean="0"/>
              <a:t>2014/6/18</a:t>
            </a:fld>
            <a:endParaRPr kumimoji="1" lang="ja-JP" alt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kumimoji="1" lang="ja-JP" alt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BB51CE3-8190-4F82-A38E-D8E9AA1D73CC}" type="slidenum">
              <a:rPr kumimoji="1" lang="ja-JP" altLang="en-US" smtClean="0"/>
              <a:t>‹#›</a:t>
            </a:fld>
            <a:endParaRPr kumimoji="1" lang="ja-JP" alt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1"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小学生対象のソーシャルプログラム</a:t>
            </a:r>
            <a:endParaRPr kumimoji="1" lang="ja-JP" altLang="en-US" dirty="0"/>
          </a:p>
        </p:txBody>
      </p:sp>
      <p:sp>
        <p:nvSpPr>
          <p:cNvPr id="3" name="サブタイトル 2"/>
          <p:cNvSpPr>
            <a:spLocks noGrp="1"/>
          </p:cNvSpPr>
          <p:nvPr>
            <p:ph type="subTitle" idx="1"/>
          </p:nvPr>
        </p:nvSpPr>
        <p:spPr/>
        <p:txBody>
          <a:bodyPr>
            <a:normAutofit/>
          </a:bodyPr>
          <a:lstStyle/>
          <a:p>
            <a:pPr algn="l"/>
            <a:r>
              <a:rPr lang="ja-JP" altLang="en-US" dirty="0"/>
              <a:t>大下晋</a:t>
            </a:r>
            <a:r>
              <a:rPr lang="ja-JP" altLang="en-US" dirty="0" smtClean="0"/>
              <a:t>平　太田野乃子　壁谷智之　</a:t>
            </a:r>
            <a:r>
              <a:rPr lang="ja-JP" altLang="en-US" dirty="0"/>
              <a:t>川原健</a:t>
            </a:r>
            <a:r>
              <a:rPr lang="ja-JP" altLang="en-US" dirty="0" smtClean="0"/>
              <a:t>太朗</a:t>
            </a:r>
            <a:endParaRPr lang="en-US" altLang="ja-JP" dirty="0" smtClean="0"/>
          </a:p>
          <a:p>
            <a:pPr algn="l"/>
            <a:r>
              <a:rPr lang="ja-JP" altLang="en-US" dirty="0" smtClean="0"/>
              <a:t>辻</a:t>
            </a:r>
            <a:r>
              <a:rPr lang="ja-JP" altLang="en-US" dirty="0"/>
              <a:t>次美</a:t>
            </a:r>
            <a:r>
              <a:rPr lang="ja-JP" altLang="en-US" dirty="0" smtClean="0"/>
              <a:t>祐　</a:t>
            </a:r>
            <a:r>
              <a:rPr lang="ja-JP" altLang="en-US" dirty="0"/>
              <a:t>猪又拓</a:t>
            </a:r>
            <a:r>
              <a:rPr lang="ja-JP" altLang="en-US" dirty="0" smtClean="0"/>
              <a:t>真　大原拓也　</a:t>
            </a:r>
            <a:r>
              <a:rPr kumimoji="1" lang="ja-JP" altLang="en-US" dirty="0" smtClean="0"/>
              <a:t>熊林映実</a:t>
            </a:r>
            <a:r>
              <a:rPr lang="ja-JP" altLang="en-US" dirty="0"/>
              <a:t>　</a:t>
            </a:r>
            <a:r>
              <a:rPr lang="ja-JP" altLang="en-US" dirty="0" smtClean="0"/>
              <a:t>真子瑛早</a:t>
            </a:r>
            <a:endParaRPr lang="en-US" altLang="ja-JP" smtClean="0"/>
          </a:p>
          <a:p>
            <a:pPr algn="l"/>
            <a:r>
              <a:rPr lang="ja-JP" altLang="en-US" smtClean="0"/>
              <a:t>原田</a:t>
            </a:r>
            <a:r>
              <a:rPr lang="ja-JP" altLang="en-US" dirty="0" smtClean="0"/>
              <a:t>知幸　　御手洗温子　</a:t>
            </a:r>
            <a:endParaRPr lang="en-US" altLang="ja-JP" dirty="0" smtClean="0"/>
          </a:p>
        </p:txBody>
      </p:sp>
    </p:spTree>
    <p:extLst>
      <p:ext uri="{BB962C8B-B14F-4D97-AF65-F5344CB8AC3E}">
        <p14:creationId xmlns:p14="http://schemas.microsoft.com/office/powerpoint/2010/main" val="16878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角丸四角形 3"/>
          <p:cNvSpPr/>
          <p:nvPr/>
        </p:nvSpPr>
        <p:spPr>
          <a:xfrm>
            <a:off x="1182149" y="892481"/>
            <a:ext cx="7494307" cy="843345"/>
          </a:xfrm>
          <a:prstGeom prst="roundRect">
            <a:avLst/>
          </a:prstGeom>
        </p:spPr>
        <p:style>
          <a:lnRef idx="1">
            <a:schemeClr val="accent2"/>
          </a:lnRef>
          <a:fillRef idx="2">
            <a:schemeClr val="accent2"/>
          </a:fillRef>
          <a:effectRef idx="1">
            <a:schemeClr val="accent2"/>
          </a:effectRef>
          <a:fontRef idx="minor">
            <a:schemeClr val="dk1"/>
          </a:fontRef>
        </p:style>
        <p:txBody>
          <a:bodyPr rtlCol="0" anchor="t">
            <a:normAutofit/>
          </a:bodyPr>
          <a:lstStyle/>
          <a:p>
            <a:pPr lvl="0"/>
            <a:r>
              <a:rPr lang="ja-JP" altLang="en-US" sz="2400" dirty="0" smtClean="0">
                <a:latin typeface="+mj-ea"/>
                <a:ea typeface="+mj-ea"/>
              </a:rPr>
              <a:t>　</a:t>
            </a:r>
            <a:r>
              <a:rPr lang="ja-JP" altLang="en-US" dirty="0" smtClean="0">
                <a:latin typeface="+mj-ea"/>
                <a:ea typeface="+mj-ea"/>
              </a:rPr>
              <a:t>厳しい</a:t>
            </a:r>
            <a:r>
              <a:rPr lang="ja-JP" altLang="en-US" dirty="0">
                <a:latin typeface="+mj-ea"/>
                <a:ea typeface="+mj-ea"/>
              </a:rPr>
              <a:t>世界を教えることで困難な壁を</a:t>
            </a:r>
            <a:r>
              <a:rPr lang="ja-JP" altLang="en-US" dirty="0" smtClean="0">
                <a:latin typeface="+mj-ea"/>
                <a:ea typeface="+mj-ea"/>
              </a:rPr>
              <a:t>乗り越えられる、</a:t>
            </a:r>
            <a:endParaRPr lang="en-US" altLang="ja-JP" dirty="0" smtClean="0">
              <a:latin typeface="+mj-ea"/>
              <a:ea typeface="+mj-ea"/>
            </a:endParaRPr>
          </a:p>
          <a:p>
            <a:pPr lvl="0"/>
            <a:r>
              <a:rPr lang="ja-JP" altLang="en-US" dirty="0" smtClean="0">
                <a:latin typeface="+mj-ea"/>
                <a:ea typeface="+mj-ea"/>
              </a:rPr>
              <a:t>セルフコーチング</a:t>
            </a:r>
            <a:r>
              <a:rPr lang="ja-JP" altLang="en-US" dirty="0">
                <a:latin typeface="+mj-ea"/>
                <a:ea typeface="+mj-ea"/>
              </a:rPr>
              <a:t>できる</a:t>
            </a:r>
            <a:r>
              <a:rPr lang="ja-JP" altLang="en-US" dirty="0" smtClean="0">
                <a:latin typeface="+mj-ea"/>
                <a:ea typeface="+mj-ea"/>
              </a:rPr>
              <a:t>小学生を育てよう</a:t>
            </a:r>
            <a:endParaRPr lang="ja-JP" altLang="en-US" dirty="0">
              <a:latin typeface="+mj-ea"/>
              <a:ea typeface="+mj-ea"/>
            </a:endParaRPr>
          </a:p>
          <a:p>
            <a:pPr algn="ctr"/>
            <a:endParaRPr kumimoji="1" lang="ja-JP" altLang="en-US" sz="2400" dirty="0">
              <a:latin typeface="+mj-ea"/>
              <a:ea typeface="+mj-ea"/>
            </a:endParaRPr>
          </a:p>
        </p:txBody>
      </p:sp>
      <p:sp>
        <p:nvSpPr>
          <p:cNvPr id="5" name="角丸四角形 4"/>
          <p:cNvSpPr/>
          <p:nvPr/>
        </p:nvSpPr>
        <p:spPr>
          <a:xfrm>
            <a:off x="1182149" y="2699865"/>
            <a:ext cx="7494307" cy="148392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ja-JP" altLang="en-US" sz="2000" dirty="0">
                <a:latin typeface="HGP明朝E 本文"/>
                <a:ea typeface="+mj-ea"/>
              </a:rPr>
              <a:t>□</a:t>
            </a:r>
            <a:r>
              <a:rPr lang="ja-JP" altLang="en-US" dirty="0" smtClean="0">
                <a:latin typeface="HGP明朝E 本文"/>
                <a:ea typeface="+mj-ea"/>
              </a:rPr>
              <a:t>小学校</a:t>
            </a:r>
            <a:r>
              <a:rPr lang="ja-JP" altLang="en-US" dirty="0">
                <a:latin typeface="HGP明朝E 本文"/>
                <a:ea typeface="+mj-ea"/>
              </a:rPr>
              <a:t>教育において大切な</a:t>
            </a:r>
            <a:r>
              <a:rPr lang="ja-JP" altLang="en-US" dirty="0" smtClean="0">
                <a:latin typeface="HGP明朝E 本文"/>
                <a:ea typeface="+mj-ea"/>
              </a:rPr>
              <a:t>こと</a:t>
            </a:r>
            <a:endParaRPr lang="en-US" altLang="ja-JP" dirty="0" smtClean="0">
              <a:latin typeface="HGP明朝E 本文"/>
              <a:ea typeface="+mj-ea"/>
            </a:endParaRPr>
          </a:p>
          <a:p>
            <a:pPr marL="342900" indent="-342900">
              <a:buFont typeface="Arial" panose="020B0604020202020204" pitchFamily="34" charset="0"/>
              <a:buChar char="•"/>
            </a:pPr>
            <a:r>
              <a:rPr lang="ja-JP" altLang="en-US" dirty="0" smtClean="0">
                <a:latin typeface="+mj-ea"/>
                <a:ea typeface="+mj-ea"/>
              </a:rPr>
              <a:t>中学校</a:t>
            </a:r>
            <a:r>
              <a:rPr lang="ja-JP" altLang="en-US" dirty="0">
                <a:latin typeface="+mj-ea"/>
                <a:ea typeface="+mj-ea"/>
              </a:rPr>
              <a:t>に入る前段階と</a:t>
            </a:r>
            <a:r>
              <a:rPr lang="ja-JP" altLang="en-US" dirty="0" smtClean="0">
                <a:latin typeface="+mj-ea"/>
                <a:ea typeface="+mj-ea"/>
              </a:rPr>
              <a:t>して社会</a:t>
            </a:r>
            <a:r>
              <a:rPr lang="ja-JP" altLang="en-US" dirty="0">
                <a:latin typeface="+mj-ea"/>
                <a:ea typeface="+mj-ea"/>
              </a:rPr>
              <a:t>に出ていくことへの抵抗感を</a:t>
            </a:r>
            <a:r>
              <a:rPr lang="ja-JP" altLang="en-US" dirty="0" smtClean="0">
                <a:latin typeface="+mj-ea"/>
                <a:ea typeface="+mj-ea"/>
              </a:rPr>
              <a:t>なくすこと　</a:t>
            </a:r>
            <a:endParaRPr lang="en-US" altLang="ja-JP" dirty="0" smtClean="0">
              <a:latin typeface="+mj-ea"/>
              <a:ea typeface="+mj-ea"/>
            </a:endParaRPr>
          </a:p>
          <a:p>
            <a:pPr marL="285750" indent="-285750">
              <a:buFont typeface="Arial" panose="020B0604020202020204" pitchFamily="34" charset="0"/>
              <a:buChar char="•"/>
            </a:pPr>
            <a:r>
              <a:rPr lang="ja-JP" altLang="en-US" dirty="0" smtClean="0">
                <a:latin typeface="+mj-ea"/>
                <a:ea typeface="+mj-ea"/>
              </a:rPr>
              <a:t>小さな</a:t>
            </a:r>
            <a:r>
              <a:rPr lang="ja-JP" altLang="en-US" dirty="0">
                <a:latin typeface="+mj-ea"/>
                <a:ea typeface="+mj-ea"/>
              </a:rPr>
              <a:t>物事でも達成したらその</a:t>
            </a:r>
            <a:r>
              <a:rPr lang="ja-JP" altLang="en-US" dirty="0" smtClean="0">
                <a:latin typeface="+mj-ea"/>
                <a:ea typeface="+mj-ea"/>
              </a:rPr>
              <a:t>先に大きな</a:t>
            </a:r>
            <a:r>
              <a:rPr lang="ja-JP" altLang="en-US" dirty="0">
                <a:latin typeface="+mj-ea"/>
                <a:ea typeface="+mj-ea"/>
              </a:rPr>
              <a:t>喜びが待っているという</a:t>
            </a:r>
            <a:r>
              <a:rPr lang="ja-JP" altLang="en-US" dirty="0" smtClean="0">
                <a:latin typeface="+mj-ea"/>
                <a:ea typeface="+mj-ea"/>
              </a:rPr>
              <a:t>こと、生きて</a:t>
            </a:r>
            <a:r>
              <a:rPr lang="ja-JP" altLang="en-US" dirty="0">
                <a:latin typeface="+mj-ea"/>
                <a:ea typeface="+mj-ea"/>
              </a:rPr>
              <a:t>いくこととはどういうことなのか</a:t>
            </a:r>
            <a:r>
              <a:rPr lang="ja-JP" altLang="en-US" dirty="0" smtClean="0">
                <a:latin typeface="+mj-ea"/>
                <a:ea typeface="+mj-ea"/>
              </a:rPr>
              <a:t>、素肌</a:t>
            </a:r>
            <a:r>
              <a:rPr lang="ja-JP" altLang="en-US" dirty="0">
                <a:latin typeface="+mj-ea"/>
                <a:ea typeface="+mj-ea"/>
              </a:rPr>
              <a:t>で感じてもらうこと</a:t>
            </a:r>
            <a:endParaRPr lang="en-US" altLang="ja-JP" dirty="0">
              <a:latin typeface="+mj-ea"/>
              <a:ea typeface="+mj-ea"/>
            </a:endParaRPr>
          </a:p>
          <a:p>
            <a:pPr algn="ctr"/>
            <a:endParaRPr kumimoji="1" lang="ja-JP" altLang="en-US" dirty="0">
              <a:latin typeface="+mj-ea"/>
              <a:ea typeface="+mj-ea"/>
            </a:endParaRPr>
          </a:p>
        </p:txBody>
      </p:sp>
      <p:sp>
        <p:nvSpPr>
          <p:cNvPr id="6" name="角丸四角形 5"/>
          <p:cNvSpPr/>
          <p:nvPr/>
        </p:nvSpPr>
        <p:spPr>
          <a:xfrm>
            <a:off x="1182149" y="5085184"/>
            <a:ext cx="7494307" cy="139931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latin typeface="+mj-ea"/>
                <a:ea typeface="+mj-ea"/>
              </a:rPr>
              <a:t>小学生をエリートとノンエリートに分けて考え、</a:t>
            </a:r>
            <a:endParaRPr kumimoji="1" lang="en-US" altLang="ja-JP" dirty="0" smtClean="0">
              <a:latin typeface="+mj-ea"/>
              <a:ea typeface="+mj-ea"/>
            </a:endParaRPr>
          </a:p>
          <a:p>
            <a:pPr algn="ctr"/>
            <a:r>
              <a:rPr kumimoji="1" lang="ja-JP" altLang="en-US" dirty="0" smtClean="0">
                <a:latin typeface="+mj-ea"/>
                <a:ea typeface="+mj-ea"/>
              </a:rPr>
              <a:t>それぞれに合った、楽しみながら</a:t>
            </a:r>
            <a:endParaRPr kumimoji="1" lang="en-US" altLang="ja-JP" dirty="0" smtClean="0">
              <a:latin typeface="+mj-ea"/>
              <a:ea typeface="+mj-ea"/>
            </a:endParaRPr>
          </a:p>
          <a:p>
            <a:pPr algn="ctr"/>
            <a:r>
              <a:rPr kumimoji="1" lang="ja-JP" altLang="en-US" dirty="0" smtClean="0">
                <a:latin typeface="+mj-ea"/>
                <a:ea typeface="+mj-ea"/>
              </a:rPr>
              <a:t>ソーシャルスキルを習得できるような</a:t>
            </a:r>
            <a:endParaRPr kumimoji="1" lang="en-US" altLang="ja-JP" dirty="0" smtClean="0">
              <a:latin typeface="+mj-ea"/>
              <a:ea typeface="+mj-ea"/>
            </a:endParaRPr>
          </a:p>
          <a:p>
            <a:pPr algn="ctr"/>
            <a:r>
              <a:rPr kumimoji="1" lang="ja-JP" altLang="en-US" dirty="0" smtClean="0">
                <a:latin typeface="+mj-ea"/>
                <a:ea typeface="+mj-ea"/>
              </a:rPr>
              <a:t>プログラムを考える</a:t>
            </a:r>
            <a:endParaRPr kumimoji="1" lang="ja-JP" altLang="en-US" dirty="0">
              <a:latin typeface="+mj-ea"/>
              <a:ea typeface="+mj-ea"/>
            </a:endParaRPr>
          </a:p>
        </p:txBody>
      </p:sp>
      <p:sp>
        <p:nvSpPr>
          <p:cNvPr id="7" name="右カーブ矢印 6"/>
          <p:cNvSpPr/>
          <p:nvPr/>
        </p:nvSpPr>
        <p:spPr>
          <a:xfrm>
            <a:off x="50392" y="1478916"/>
            <a:ext cx="865801" cy="172819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右カーブ矢印 7"/>
          <p:cNvSpPr/>
          <p:nvPr/>
        </p:nvSpPr>
        <p:spPr>
          <a:xfrm>
            <a:off x="50392" y="4085072"/>
            <a:ext cx="989643" cy="19082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正方形/長方形 8"/>
          <p:cNvSpPr/>
          <p:nvPr/>
        </p:nvSpPr>
        <p:spPr>
          <a:xfrm>
            <a:off x="916193" y="303841"/>
            <a:ext cx="2099174" cy="54868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ja-JP" altLang="en-US" sz="2000" b="1" dirty="0" smtClean="0">
                <a:latin typeface="+mj-ea"/>
                <a:ea typeface="+mj-ea"/>
              </a:rPr>
              <a:t>最初のイメージ</a:t>
            </a:r>
            <a:endParaRPr kumimoji="1" lang="ja-JP" altLang="en-US" sz="2000" b="1" dirty="0">
              <a:latin typeface="+mj-ea"/>
              <a:ea typeface="+mj-ea"/>
            </a:endParaRPr>
          </a:p>
        </p:txBody>
      </p:sp>
      <p:sp>
        <p:nvSpPr>
          <p:cNvPr id="10" name="正方形/長方形 9"/>
          <p:cNvSpPr/>
          <p:nvPr/>
        </p:nvSpPr>
        <p:spPr>
          <a:xfrm>
            <a:off x="916193" y="2054980"/>
            <a:ext cx="2230110" cy="576065"/>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ja-JP" altLang="en-US" sz="2000" b="1" dirty="0" smtClean="0">
                <a:latin typeface="+mj-ea"/>
                <a:ea typeface="+mj-ea"/>
              </a:rPr>
              <a:t>小学校教員の方へのインタビューから</a:t>
            </a:r>
            <a:endParaRPr kumimoji="1" lang="ja-JP" altLang="en-US" sz="2000" b="1" dirty="0">
              <a:latin typeface="+mj-ea"/>
              <a:ea typeface="+mj-ea"/>
            </a:endParaRPr>
          </a:p>
        </p:txBody>
      </p:sp>
      <p:sp>
        <p:nvSpPr>
          <p:cNvPr id="11" name="正方形/長方形 10"/>
          <p:cNvSpPr/>
          <p:nvPr/>
        </p:nvSpPr>
        <p:spPr>
          <a:xfrm>
            <a:off x="916193" y="4463114"/>
            <a:ext cx="2099175" cy="576064"/>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ja-JP" altLang="en-US" sz="2000" b="1" dirty="0" smtClean="0">
                <a:latin typeface="+mj-ea"/>
                <a:ea typeface="+mj-ea"/>
              </a:rPr>
              <a:t>グループの方針</a:t>
            </a:r>
            <a:endParaRPr kumimoji="1" lang="ja-JP" altLang="en-US" sz="2000" b="1" dirty="0">
              <a:latin typeface="+mj-ea"/>
              <a:ea typeface="+mj-ea"/>
            </a:endParaRPr>
          </a:p>
        </p:txBody>
      </p:sp>
    </p:spTree>
    <p:extLst>
      <p:ext uri="{BB962C8B-B14F-4D97-AF65-F5344CB8AC3E}">
        <p14:creationId xmlns:p14="http://schemas.microsoft.com/office/powerpoint/2010/main" val="2086791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コンテンツ プレースホルダー 6"/>
          <p:cNvGraphicFramePr>
            <a:graphicFrameLocks noGrp="1"/>
          </p:cNvGraphicFramePr>
          <p:nvPr>
            <p:ph idx="4294967295"/>
            <p:extLst>
              <p:ext uri="{D42A27DB-BD31-4B8C-83A1-F6EECF244321}">
                <p14:modId xmlns:p14="http://schemas.microsoft.com/office/powerpoint/2010/main" val="1039706702"/>
              </p:ext>
            </p:extLst>
          </p:nvPr>
        </p:nvGraphicFramePr>
        <p:xfrm>
          <a:off x="251520" y="116632"/>
          <a:ext cx="8229600" cy="2696696"/>
        </p:xfrm>
        <a:graphic>
          <a:graphicData uri="http://schemas.openxmlformats.org/drawingml/2006/table">
            <a:tbl>
              <a:tblPr firstRow="1" bandRow="1">
                <a:tableStyleId>{5C22544A-7EE6-4342-B048-85BDC9FD1C3A}</a:tableStyleId>
              </a:tblPr>
              <a:tblGrid>
                <a:gridCol w="4104456"/>
                <a:gridCol w="4125144"/>
              </a:tblGrid>
              <a:tr h="432048">
                <a:tc>
                  <a:txBody>
                    <a:bodyPr/>
                    <a:lstStyle/>
                    <a:p>
                      <a:pPr algn="ctr"/>
                      <a:r>
                        <a:rPr kumimoji="1" lang="ja-JP" altLang="en-US" sz="2000" dirty="0" smtClean="0">
                          <a:latin typeface="+mj-ea"/>
                          <a:ea typeface="+mj-ea"/>
                        </a:rPr>
                        <a:t>エリート</a:t>
                      </a:r>
                      <a:endParaRPr kumimoji="1" lang="ja-JP" altLang="en-US" sz="2000" dirty="0">
                        <a:latin typeface="+mj-ea"/>
                        <a:ea typeface="+mj-ea"/>
                      </a:endParaRPr>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2000" dirty="0" smtClean="0">
                          <a:latin typeface="+mj-ea"/>
                          <a:ea typeface="+mj-ea"/>
                        </a:rPr>
                        <a:t>ノンエリート</a:t>
                      </a:r>
                      <a:endParaRPr kumimoji="1" lang="ja-JP" altLang="en-US" sz="2000" dirty="0">
                        <a:latin typeface="+mj-ea"/>
                        <a:ea typeface="+mj-ea"/>
                      </a:endParaRPr>
                    </a:p>
                  </a:txBody>
                  <a:tcPr>
                    <a:lnL w="12700" cap="flat" cmpd="sng" algn="ctr">
                      <a:solidFill>
                        <a:schemeClr val="tx1"/>
                      </a:solidFill>
                      <a:prstDash val="solid"/>
                      <a:round/>
                      <a:headEnd type="none" w="med" len="med"/>
                      <a:tailEnd type="none" w="med" len="med"/>
                    </a:lnL>
                  </a:tcPr>
                </a:tc>
              </a:tr>
              <a:tr h="370840">
                <a:tc>
                  <a:txBody>
                    <a:bodyPr/>
                    <a:lstStyle/>
                    <a:p>
                      <a:r>
                        <a:rPr kumimoji="1" lang="ja-JP" altLang="en-US" dirty="0" smtClean="0">
                          <a:latin typeface="+mj-ea"/>
                          <a:ea typeface="+mj-ea"/>
                        </a:rPr>
                        <a:t>□人の話を聞く姿勢を持っている</a:t>
                      </a:r>
                      <a:endParaRPr kumimoji="1" lang="ja-JP" altLang="en-US" dirty="0">
                        <a:latin typeface="+mj-ea"/>
                        <a:ea typeface="+mj-ea"/>
                      </a:endParaRPr>
                    </a:p>
                  </a:txBody>
                  <a:tcPr>
                    <a:lnR w="12700" cap="flat" cmpd="sng" algn="ctr">
                      <a:solidFill>
                        <a:schemeClr val="tx1"/>
                      </a:solidFill>
                      <a:prstDash val="solid"/>
                      <a:round/>
                      <a:headEnd type="none" w="med" len="med"/>
                      <a:tailEnd type="none" w="med" len="med"/>
                    </a:lnR>
                  </a:tcPr>
                </a:tc>
                <a:tc>
                  <a:txBody>
                    <a:bodyPr/>
                    <a:lstStyle/>
                    <a:p>
                      <a:r>
                        <a:rPr kumimoji="1" lang="ja-JP" altLang="en-US" dirty="0" smtClean="0">
                          <a:latin typeface="+mj-ea"/>
                          <a:ea typeface="+mj-ea"/>
                        </a:rPr>
                        <a:t>□自己中心的</a:t>
                      </a:r>
                      <a:endParaRPr kumimoji="1" lang="en-US" altLang="ja-JP" dirty="0" smtClean="0">
                        <a:latin typeface="+mj-ea"/>
                        <a:ea typeface="+mj-ea"/>
                      </a:endParaRPr>
                    </a:p>
                  </a:txBody>
                  <a:tcPr>
                    <a:lnL w="12700" cap="flat" cmpd="sng" algn="ctr">
                      <a:solidFill>
                        <a:schemeClr val="tx1"/>
                      </a:solidFill>
                      <a:prstDash val="solid"/>
                      <a:round/>
                      <a:headEnd type="none" w="med" len="med"/>
                      <a:tailEnd type="none" w="med" len="med"/>
                    </a:lnL>
                  </a:tcPr>
                </a:tc>
              </a:tr>
              <a:tr h="370840">
                <a:tc>
                  <a:txBody>
                    <a:bodyPr/>
                    <a:lstStyle/>
                    <a:p>
                      <a:r>
                        <a:rPr kumimoji="1" lang="ja-JP" altLang="en-US" dirty="0" smtClean="0">
                          <a:latin typeface="+mj-ea"/>
                          <a:ea typeface="+mj-ea"/>
                        </a:rPr>
                        <a:t>□理解力も優れている</a:t>
                      </a:r>
                      <a:endParaRPr kumimoji="1" lang="en-US" altLang="ja-JP" dirty="0" smtClean="0">
                        <a:latin typeface="+mj-ea"/>
                        <a:ea typeface="+mj-ea"/>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kumimoji="1" lang="ja-JP" altLang="en-US" dirty="0" smtClean="0">
                          <a:latin typeface="+mj-ea"/>
                          <a:ea typeface="+mj-ea"/>
                        </a:rPr>
                        <a:t>□自分さえ楽しければいい</a:t>
                      </a:r>
                      <a:endParaRPr kumimoji="1" lang="ja-JP" altLang="en-US" dirty="0">
                        <a:latin typeface="+mj-ea"/>
                        <a:ea typeface="+mj-ea"/>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410448">
                <a:tc gridSpan="2">
                  <a:txBody>
                    <a:bodyPr/>
                    <a:lstStyle/>
                    <a:p>
                      <a:pPr algn="ctr"/>
                      <a:r>
                        <a:rPr kumimoji="1" lang="ja-JP" altLang="en-US" sz="2000" b="1" dirty="0" smtClean="0">
                          <a:solidFill>
                            <a:schemeClr val="bg1"/>
                          </a:solidFill>
                          <a:latin typeface="+mj-ea"/>
                          <a:ea typeface="+mj-ea"/>
                        </a:rPr>
                        <a:t>プログラム</a:t>
                      </a:r>
                      <a:endParaRPr kumimoji="1" lang="ja-JP" altLang="en-US" sz="2000" b="1" dirty="0">
                        <a:solidFill>
                          <a:schemeClr val="bg1"/>
                        </a:solidFill>
                        <a:latin typeface="+mj-ea"/>
                        <a:ea typeface="+mj-ea"/>
                      </a:endParaRPr>
                    </a:p>
                  </a:txBody>
                  <a:tcPr>
                    <a:lnL w="12700" cmpd="sng">
                      <a:noFill/>
                    </a:lnL>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solidFill>
                  </a:tcPr>
                </a:tc>
                <a:tc hMerge="1">
                  <a:txBody>
                    <a:bodyPr/>
                    <a:lstStyle/>
                    <a:p>
                      <a:endParaRPr kumimoji="1" lang="ja-JP" altLang="en-US" sz="2400" b="1" dirty="0">
                        <a:solidFill>
                          <a:schemeClr val="bg1"/>
                        </a:solidFill>
                        <a:latin typeface="+mj-ea"/>
                        <a:ea typeface="+mj-ea"/>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mj-ea"/>
                          <a:ea typeface="+mj-ea"/>
                        </a:rPr>
                        <a:t>・考える小学生　</a:t>
                      </a:r>
                      <a:r>
                        <a:rPr kumimoji="1" lang="en-US" altLang="ja-JP" dirty="0" smtClean="0">
                          <a:latin typeface="+mj-ea"/>
                          <a:ea typeface="+mj-ea"/>
                        </a:rPr>
                        <a:t>………</a:t>
                      </a:r>
                      <a:r>
                        <a:rPr kumimoji="1" lang="en-US" altLang="ja-JP" dirty="0">
                          <a:latin typeface="+mj-ea"/>
                          <a:ea typeface="+mj-ea"/>
                        </a:rPr>
                        <a:t>1</a:t>
                      </a:r>
                      <a:endParaRPr kumimoji="1" lang="en-US" altLang="ja-JP" dirty="0" smtClean="0">
                        <a:latin typeface="+mj-ea"/>
                        <a:ea typeface="+mj-ea"/>
                      </a:endParaRPr>
                    </a:p>
                  </a:txBody>
                  <a:tcPr>
                    <a:lnR w="12700" cap="flat" cmpd="sng" algn="ctr">
                      <a:solidFill>
                        <a:schemeClr val="tx1"/>
                      </a:solidFill>
                      <a:prstDash val="solid"/>
                      <a:round/>
                      <a:headEnd type="none" w="med" len="med"/>
                      <a:tailEnd type="none" w="med" len="med"/>
                    </a:lnR>
                    <a:lnT w="12700" cmpd="sng">
                      <a:noFill/>
                    </a:lnT>
                  </a:tcPr>
                </a:tc>
                <a:tc>
                  <a:txBody>
                    <a:bodyPr/>
                    <a:lstStyle/>
                    <a:p>
                      <a:r>
                        <a:rPr kumimoji="1" lang="ja-JP" altLang="en-US" dirty="0" smtClean="0">
                          <a:latin typeface="+mj-ea"/>
                          <a:ea typeface="+mj-ea"/>
                        </a:rPr>
                        <a:t>・縦割り班遠足</a:t>
                      </a:r>
                      <a:endParaRPr kumimoji="1" lang="en-US" altLang="ja-JP" dirty="0" smtClean="0">
                        <a:latin typeface="+mj-ea"/>
                        <a:ea typeface="+mj-ea"/>
                      </a:endParaRPr>
                    </a:p>
                  </a:txBody>
                  <a:tcPr>
                    <a:lnL w="12700" cap="flat" cmpd="sng" algn="ctr">
                      <a:solidFill>
                        <a:schemeClr val="tx1"/>
                      </a:solidFill>
                      <a:prstDash val="solid"/>
                      <a:round/>
                      <a:headEnd type="none" w="med" len="med"/>
                      <a:tailEnd type="none" w="med" len="med"/>
                    </a:lnL>
                  </a:tcPr>
                </a:tc>
              </a:tr>
              <a:tr h="370840">
                <a:tc>
                  <a:txBody>
                    <a:bodyPr/>
                    <a:lstStyle/>
                    <a:p>
                      <a:r>
                        <a:rPr kumimoji="1" lang="ja-JP" altLang="en-US" dirty="0" smtClean="0">
                          <a:latin typeface="+mj-ea"/>
                          <a:ea typeface="+mj-ea"/>
                        </a:rPr>
                        <a:t>・感謝の気持ち</a:t>
                      </a:r>
                      <a:endParaRPr kumimoji="1" lang="ja-JP" altLang="en-US" dirty="0">
                        <a:latin typeface="+mj-ea"/>
                        <a:ea typeface="+mj-ea"/>
                      </a:endParaRPr>
                    </a:p>
                  </a:txBody>
                  <a:tcPr>
                    <a:lnR w="12700" cap="flat" cmpd="sng" algn="ctr">
                      <a:solidFill>
                        <a:schemeClr val="tx1"/>
                      </a:solidFill>
                      <a:prstDash val="solid"/>
                      <a:round/>
                      <a:headEnd type="none" w="med" len="med"/>
                      <a:tailEnd type="none" w="med" len="med"/>
                    </a:lnR>
                  </a:tcPr>
                </a:tc>
                <a:tc>
                  <a:txBody>
                    <a:bodyPr/>
                    <a:lstStyle/>
                    <a:p>
                      <a:r>
                        <a:rPr kumimoji="1" lang="ja-JP" altLang="en-US" dirty="0" smtClean="0">
                          <a:latin typeface="+mj-ea"/>
                          <a:ea typeface="+mj-ea"/>
                        </a:rPr>
                        <a:t>・チーム野外ハウス製作</a:t>
                      </a:r>
                      <a:endParaRPr kumimoji="1" lang="en-US" altLang="ja-JP" dirty="0" smtClean="0">
                        <a:latin typeface="+mj-ea"/>
                        <a:ea typeface="+mj-ea"/>
                      </a:endParaRPr>
                    </a:p>
                  </a:txBody>
                  <a:tcPr>
                    <a:lnL w="12700" cap="flat" cmpd="sng" algn="ctr">
                      <a:solidFill>
                        <a:schemeClr val="tx1"/>
                      </a:solidFill>
                      <a:prstDash val="solid"/>
                      <a:round/>
                      <a:headEnd type="none" w="med" len="med"/>
                      <a:tailEnd type="none" w="med" len="med"/>
                    </a:lnL>
                  </a:tcPr>
                </a:tc>
              </a:tr>
              <a:tr h="370840">
                <a:tc>
                  <a:txBody>
                    <a:bodyPr/>
                    <a:lstStyle/>
                    <a:p>
                      <a:endParaRPr lang="ja-JP" altLang="en-US" dirty="0"/>
                    </a:p>
                  </a:txBody>
                  <a:tcPr>
                    <a:lnR w="12700" cap="flat" cmpd="sng" algn="ctr">
                      <a:solidFill>
                        <a:schemeClr val="tx1"/>
                      </a:solidFill>
                      <a:prstDash val="solid"/>
                      <a:round/>
                      <a:headEnd type="none" w="med" len="med"/>
                      <a:tailEnd type="none" w="med" len="med"/>
                    </a:lnR>
                  </a:tcPr>
                </a:tc>
                <a:tc>
                  <a:txBody>
                    <a:bodyPr/>
                    <a:lstStyle/>
                    <a:p>
                      <a:r>
                        <a:rPr kumimoji="1" lang="ja-JP" altLang="en-US" dirty="0" smtClean="0">
                          <a:latin typeface="+mj-ea"/>
                          <a:ea typeface="+mj-ea"/>
                        </a:rPr>
                        <a:t>・危機的状況回避プログラム</a:t>
                      </a:r>
                      <a:r>
                        <a:rPr kumimoji="1" lang="en-US" altLang="ja-JP" dirty="0" smtClean="0">
                          <a:latin typeface="+mj-ea"/>
                          <a:ea typeface="+mj-ea"/>
                        </a:rPr>
                        <a:t>………..2</a:t>
                      </a:r>
                    </a:p>
                  </a:txBody>
                  <a:tcPr>
                    <a:lnL w="12700" cap="flat" cmpd="sng" algn="ctr">
                      <a:solidFill>
                        <a:schemeClr val="tx1"/>
                      </a:solidFill>
                      <a:prstDash val="solid"/>
                      <a:round/>
                      <a:headEnd type="none" w="med" len="med"/>
                      <a:tailEnd type="none" w="med" len="med"/>
                    </a:lnL>
                  </a:tcPr>
                </a:tc>
              </a:tr>
            </a:tbl>
          </a:graphicData>
        </a:graphic>
      </p:graphicFrame>
      <p:sp>
        <p:nvSpPr>
          <p:cNvPr id="10" name="テキスト ボックス 9"/>
          <p:cNvSpPr txBox="1"/>
          <p:nvPr/>
        </p:nvSpPr>
        <p:spPr>
          <a:xfrm>
            <a:off x="119422" y="2924944"/>
            <a:ext cx="8771953" cy="2041585"/>
          </a:xfrm>
          <a:prstGeom prst="rect">
            <a:avLst/>
          </a:prstGeom>
          <a:solidFill>
            <a:schemeClr val="accent1">
              <a:lumMod val="20000"/>
              <a:lumOff val="80000"/>
            </a:schemeClr>
          </a:solidFill>
          <a:ln>
            <a:solidFill>
              <a:schemeClr val="accent2">
                <a:lumMod val="50000"/>
              </a:schemeClr>
            </a:solidFill>
          </a:ln>
        </p:spPr>
        <p:txBody>
          <a:bodyPr wrap="none" rtlCol="0">
            <a:spAutoFit/>
          </a:bodyPr>
          <a:lstStyle/>
          <a:p>
            <a:pPr>
              <a:lnSpc>
                <a:spcPts val="1900"/>
              </a:lnSpc>
            </a:pPr>
            <a:r>
              <a:rPr kumimoji="1" lang="en-US" altLang="ja-JP" dirty="0" smtClean="0"/>
              <a:t>1</a:t>
            </a:r>
            <a:r>
              <a:rPr kumimoji="1" lang="en-US" altLang="ja-JP" dirty="0" smtClean="0">
                <a:latin typeface="+mj-ea"/>
                <a:ea typeface="+mj-ea"/>
              </a:rPr>
              <a:t>.</a:t>
            </a:r>
            <a:r>
              <a:rPr kumimoji="1" lang="ja-JP" altLang="en-US" dirty="0" smtClean="0">
                <a:latin typeface="+mj-ea"/>
                <a:ea typeface="+mj-ea"/>
              </a:rPr>
              <a:t>考える小学生</a:t>
            </a:r>
            <a:endParaRPr kumimoji="1" lang="en-US" altLang="ja-JP" dirty="0" smtClean="0">
              <a:latin typeface="+mj-ea"/>
              <a:ea typeface="+mj-ea"/>
            </a:endParaRPr>
          </a:p>
          <a:p>
            <a:pPr>
              <a:lnSpc>
                <a:spcPts val="1900"/>
              </a:lnSpc>
            </a:pPr>
            <a:r>
              <a:rPr lang="ja-JP" altLang="en-US" dirty="0" smtClean="0">
                <a:latin typeface="+mj-ea"/>
                <a:ea typeface="+mj-ea"/>
              </a:rPr>
              <a:t>・エリート</a:t>
            </a:r>
            <a:r>
              <a:rPr lang="ja-JP" altLang="en-US" dirty="0">
                <a:latin typeface="+mj-ea"/>
                <a:ea typeface="+mj-ea"/>
              </a:rPr>
              <a:t>で</a:t>
            </a:r>
            <a:r>
              <a:rPr lang="ja-JP" altLang="en-US" dirty="0" smtClean="0">
                <a:latin typeface="+mj-ea"/>
                <a:ea typeface="+mj-ea"/>
              </a:rPr>
              <a:t>あれば、より高いレベルを目指して戦うことが求められる。</a:t>
            </a:r>
            <a:endParaRPr lang="en-US" altLang="ja-JP" dirty="0" smtClean="0">
              <a:latin typeface="+mj-ea"/>
              <a:ea typeface="+mj-ea"/>
            </a:endParaRPr>
          </a:p>
          <a:p>
            <a:pPr>
              <a:lnSpc>
                <a:spcPts val="1900"/>
              </a:lnSpc>
            </a:pPr>
            <a:r>
              <a:rPr lang="ja-JP" altLang="en-US" dirty="0" smtClean="0">
                <a:latin typeface="+mj-ea"/>
                <a:ea typeface="+mj-ea"/>
              </a:rPr>
              <a:t>　上達する過程でぶつかる壁を、「考える」ことで乗り越えて欲しい。</a:t>
            </a:r>
            <a:endParaRPr lang="en-US" altLang="ja-JP" dirty="0" smtClean="0">
              <a:latin typeface="+mj-ea"/>
              <a:ea typeface="+mj-ea"/>
            </a:endParaRPr>
          </a:p>
          <a:p>
            <a:pPr>
              <a:lnSpc>
                <a:spcPts val="1900"/>
              </a:lnSpc>
            </a:pPr>
            <a:endParaRPr kumimoji="1" lang="en-US" altLang="ja-JP" dirty="0">
              <a:latin typeface="+mj-ea"/>
              <a:ea typeface="+mj-ea"/>
            </a:endParaRPr>
          </a:p>
          <a:p>
            <a:pPr>
              <a:lnSpc>
                <a:spcPts val="1900"/>
              </a:lnSpc>
            </a:pPr>
            <a:r>
              <a:rPr lang="ja-JP" altLang="en-US" dirty="0" smtClean="0">
                <a:latin typeface="+mj-ea"/>
                <a:ea typeface="+mj-ea"/>
              </a:rPr>
              <a:t>　今より上のカテゴリー</a:t>
            </a:r>
            <a:r>
              <a:rPr lang="en-US" altLang="ja-JP" dirty="0" smtClean="0">
                <a:latin typeface="+mj-ea"/>
                <a:ea typeface="+mj-ea"/>
              </a:rPr>
              <a:t>(</a:t>
            </a:r>
            <a:r>
              <a:rPr lang="ja-JP" altLang="en-US" dirty="0" smtClean="0">
                <a:latin typeface="+mj-ea"/>
                <a:ea typeface="+mj-ea"/>
              </a:rPr>
              <a:t>中学生、高校生</a:t>
            </a:r>
            <a:r>
              <a:rPr lang="en-US" altLang="ja-JP" dirty="0" smtClean="0">
                <a:latin typeface="+mj-ea"/>
                <a:ea typeface="+mj-ea"/>
              </a:rPr>
              <a:t>)</a:t>
            </a:r>
            <a:r>
              <a:rPr lang="ja-JP" altLang="en-US" dirty="0" smtClean="0">
                <a:latin typeface="+mj-ea"/>
                <a:ea typeface="+mj-ea"/>
              </a:rPr>
              <a:t>で、強くて練習が厳しいチームの練習を見学し、</a:t>
            </a:r>
            <a:endParaRPr lang="en-US" altLang="ja-JP" dirty="0" smtClean="0">
              <a:latin typeface="+mj-ea"/>
              <a:ea typeface="+mj-ea"/>
            </a:endParaRPr>
          </a:p>
          <a:p>
            <a:pPr>
              <a:lnSpc>
                <a:spcPts val="1900"/>
              </a:lnSpc>
            </a:pPr>
            <a:r>
              <a:rPr lang="ja-JP" altLang="en-US" dirty="0" smtClean="0">
                <a:latin typeface="+mj-ea"/>
                <a:ea typeface="+mj-ea"/>
              </a:rPr>
              <a:t>その後監督、選手と対話する。そこでコーチはなにを期待して厳しい指導をしているのか、</a:t>
            </a:r>
            <a:endParaRPr lang="en-US" altLang="ja-JP" dirty="0" smtClean="0">
              <a:latin typeface="+mj-ea"/>
              <a:ea typeface="+mj-ea"/>
            </a:endParaRPr>
          </a:p>
          <a:p>
            <a:pPr>
              <a:lnSpc>
                <a:spcPts val="1900"/>
              </a:lnSpc>
            </a:pPr>
            <a:r>
              <a:rPr kumimoji="1" lang="ja-JP" altLang="en-US" dirty="0">
                <a:latin typeface="+mj-ea"/>
                <a:ea typeface="+mj-ea"/>
              </a:rPr>
              <a:t>選手</a:t>
            </a:r>
            <a:r>
              <a:rPr kumimoji="1" lang="ja-JP" altLang="en-US" dirty="0" smtClean="0">
                <a:latin typeface="+mj-ea"/>
                <a:ea typeface="+mj-ea"/>
              </a:rPr>
              <a:t>は何を楽しみに厳しい練習をこなしているの</a:t>
            </a:r>
            <a:r>
              <a:rPr lang="ja-JP" altLang="en-US" dirty="0" smtClean="0">
                <a:latin typeface="+mj-ea"/>
                <a:ea typeface="+mj-ea"/>
              </a:rPr>
              <a:t>かなどを聞く。</a:t>
            </a:r>
            <a:endParaRPr lang="en-US" altLang="ja-JP" dirty="0" smtClean="0">
              <a:latin typeface="+mj-ea"/>
              <a:ea typeface="+mj-ea"/>
            </a:endParaRPr>
          </a:p>
          <a:p>
            <a:pPr>
              <a:lnSpc>
                <a:spcPts val="1900"/>
              </a:lnSpc>
            </a:pPr>
            <a:r>
              <a:rPr kumimoji="1" lang="ja-JP" altLang="en-US" dirty="0" smtClean="0">
                <a:latin typeface="+mj-ea"/>
                <a:ea typeface="+mj-ea"/>
              </a:rPr>
              <a:t>⇒コーチが言っていることを自分の考えに基づいて消化できるように模擬練習をする。</a:t>
            </a:r>
            <a:endParaRPr kumimoji="1" lang="en-US" altLang="ja-JP" dirty="0">
              <a:latin typeface="+mj-ea"/>
              <a:ea typeface="+mj-ea"/>
            </a:endParaRPr>
          </a:p>
        </p:txBody>
      </p:sp>
      <p:sp>
        <p:nvSpPr>
          <p:cNvPr id="11" name="テキスト ボックス 10"/>
          <p:cNvSpPr txBox="1"/>
          <p:nvPr/>
        </p:nvSpPr>
        <p:spPr>
          <a:xfrm>
            <a:off x="124624" y="5085184"/>
            <a:ext cx="6263253" cy="1567096"/>
          </a:xfrm>
          <a:prstGeom prst="rect">
            <a:avLst/>
          </a:prstGeom>
          <a:solidFill>
            <a:schemeClr val="accent1">
              <a:lumMod val="20000"/>
              <a:lumOff val="80000"/>
            </a:schemeClr>
          </a:solidFill>
          <a:ln>
            <a:solidFill>
              <a:schemeClr val="accent2">
                <a:lumMod val="50000"/>
              </a:schemeClr>
            </a:solidFill>
          </a:ln>
        </p:spPr>
        <p:txBody>
          <a:bodyPr wrap="none" rtlCol="0">
            <a:spAutoFit/>
          </a:bodyPr>
          <a:lstStyle/>
          <a:p>
            <a:pPr>
              <a:lnSpc>
                <a:spcPts val="1600"/>
              </a:lnSpc>
            </a:pPr>
            <a:r>
              <a:rPr kumimoji="1" lang="ja-JP" altLang="en-US" dirty="0" smtClean="0">
                <a:latin typeface="+mj-ea"/>
                <a:ea typeface="+mj-ea"/>
              </a:rPr>
              <a:t>２．危機的状況プログラム</a:t>
            </a:r>
            <a:endParaRPr kumimoji="1" lang="en-US" altLang="ja-JP" dirty="0" smtClean="0">
              <a:latin typeface="+mj-ea"/>
              <a:ea typeface="+mj-ea"/>
            </a:endParaRPr>
          </a:p>
          <a:p>
            <a:pPr>
              <a:lnSpc>
                <a:spcPts val="1600"/>
              </a:lnSpc>
            </a:pPr>
            <a:r>
              <a:rPr lang="ja-JP" altLang="en-US" dirty="0">
                <a:latin typeface="+mj-ea"/>
                <a:ea typeface="+mj-ea"/>
              </a:rPr>
              <a:t>・</a:t>
            </a:r>
            <a:r>
              <a:rPr lang="ja-JP" altLang="en-US" dirty="0" smtClean="0">
                <a:latin typeface="+mj-ea"/>
                <a:ea typeface="+mj-ea"/>
              </a:rPr>
              <a:t>物事をまえむきに考える能力、過去の失敗と向き合い行動し、</a:t>
            </a:r>
            <a:endParaRPr lang="en-US" altLang="ja-JP" dirty="0">
              <a:latin typeface="+mj-ea"/>
              <a:ea typeface="+mj-ea"/>
            </a:endParaRPr>
          </a:p>
          <a:p>
            <a:pPr>
              <a:lnSpc>
                <a:spcPts val="1600"/>
              </a:lnSpc>
            </a:pPr>
            <a:r>
              <a:rPr lang="ja-JP" altLang="en-US" dirty="0" smtClean="0">
                <a:latin typeface="+mj-ea"/>
                <a:ea typeface="+mj-ea"/>
              </a:rPr>
              <a:t>未来を作っていく能力をつけることが狙い。</a:t>
            </a:r>
            <a:endParaRPr lang="en-US" altLang="ja-JP" dirty="0" smtClean="0">
              <a:latin typeface="+mj-ea"/>
              <a:ea typeface="+mj-ea"/>
            </a:endParaRPr>
          </a:p>
          <a:p>
            <a:pPr>
              <a:lnSpc>
                <a:spcPts val="1600"/>
              </a:lnSpc>
            </a:pPr>
            <a:endParaRPr lang="en-US" altLang="ja-JP" dirty="0">
              <a:latin typeface="+mj-ea"/>
              <a:ea typeface="+mj-ea"/>
            </a:endParaRPr>
          </a:p>
          <a:p>
            <a:pPr>
              <a:lnSpc>
                <a:spcPts val="1900"/>
              </a:lnSpc>
            </a:pPr>
            <a:r>
              <a:rPr lang="ja-JP" altLang="en-US" dirty="0" smtClean="0">
                <a:latin typeface="+mj-ea"/>
                <a:ea typeface="+mj-ea"/>
              </a:rPr>
              <a:t>小学生が楽しく身近に感じられるような失敗を考え、</a:t>
            </a:r>
            <a:endParaRPr lang="en-US" altLang="ja-JP" dirty="0" smtClean="0">
              <a:latin typeface="+mj-ea"/>
              <a:ea typeface="+mj-ea"/>
            </a:endParaRPr>
          </a:p>
          <a:p>
            <a:pPr>
              <a:lnSpc>
                <a:spcPts val="1600"/>
              </a:lnSpc>
            </a:pPr>
            <a:r>
              <a:rPr lang="ja-JP" altLang="en-US" dirty="0" smtClean="0">
                <a:latin typeface="+mj-ea"/>
                <a:ea typeface="+mj-ea"/>
              </a:rPr>
              <a:t>起きてしまったことに対してどう行動していくかを</a:t>
            </a:r>
            <a:endParaRPr lang="en-US" altLang="ja-JP" dirty="0" smtClean="0">
              <a:latin typeface="+mj-ea"/>
              <a:ea typeface="+mj-ea"/>
            </a:endParaRPr>
          </a:p>
          <a:p>
            <a:pPr>
              <a:lnSpc>
                <a:spcPts val="1600"/>
              </a:lnSpc>
            </a:pPr>
            <a:r>
              <a:rPr lang="ja-JP" altLang="en-US" dirty="0">
                <a:latin typeface="+mj-ea"/>
                <a:ea typeface="+mj-ea"/>
              </a:rPr>
              <a:t>ケーススタディ</a:t>
            </a:r>
            <a:r>
              <a:rPr lang="ja-JP" altLang="en-US" dirty="0" smtClean="0">
                <a:latin typeface="+mj-ea"/>
                <a:ea typeface="+mj-ea"/>
              </a:rPr>
              <a:t>のような形で考えてもらう。</a:t>
            </a:r>
            <a:endParaRPr lang="en-US" altLang="ja-JP" dirty="0" smtClean="0">
              <a:latin typeface="+mj-ea"/>
              <a:ea typeface="+mj-ea"/>
            </a:endParaRPr>
          </a:p>
        </p:txBody>
      </p:sp>
    </p:spTree>
    <p:extLst>
      <p:ext uri="{BB962C8B-B14F-4D97-AF65-F5344CB8AC3E}">
        <p14:creationId xmlns:p14="http://schemas.microsoft.com/office/powerpoint/2010/main" val="12495330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リゾート">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リゾート">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2840</TotalTime>
  <Words>201</Words>
  <Application>Microsoft Office PowerPoint</Application>
  <PresentationFormat>画面に合わせる (4:3)</PresentationFormat>
  <Paragraphs>43</Paragraphs>
  <Slides>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HGP明朝E</vt:lpstr>
      <vt:lpstr>HGP明朝E 本文</vt:lpstr>
      <vt:lpstr>ＭＳ Ｐゴシック</vt:lpstr>
      <vt:lpstr>Arial</vt:lpstr>
      <vt:lpstr>Calibri</vt:lpstr>
      <vt:lpstr>Constantia</vt:lpstr>
      <vt:lpstr>Wingdings 2</vt:lpstr>
      <vt:lpstr>リゾート</vt:lpstr>
      <vt:lpstr>小学生対象のソーシャルプログラム</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小学生対象のソーシャルプログラム</dc:title>
  <dc:creator>FJ-USER</dc:creator>
  <cp:lastModifiedBy>原田知幸</cp:lastModifiedBy>
  <cp:revision>17</cp:revision>
  <dcterms:created xsi:type="dcterms:W3CDTF">2014-05-27T04:48:25Z</dcterms:created>
  <dcterms:modified xsi:type="dcterms:W3CDTF">2014-06-18T07:43:13Z</dcterms:modified>
</cp:coreProperties>
</file>